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8" r:id="rId31"/>
    <p:sldId id="287" r:id="rId32"/>
    <p:sldId id="289" r:id="rId33"/>
    <p:sldId id="291" r:id="rId34"/>
    <p:sldId id="292" r:id="rId35"/>
    <p:sldId id="293" r:id="rId36"/>
    <p:sldId id="294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31/08/20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31/08/20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31/08/20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31/08/20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31/08/20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31/08/20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31/08/20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31/08/20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31/08/20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31/08/20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31/08/20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31/08/20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‹Nr.›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31/08/20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31/08/20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31/08/20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31/08/20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157318"/>
            <a:ext cx="8915400" cy="1192311"/>
          </a:xfrm>
        </p:spPr>
        <p:txBody>
          <a:bodyPr>
            <a:normAutofit/>
          </a:bodyPr>
          <a:lstStyle/>
          <a:p>
            <a:r>
              <a:rPr lang="es-ES" dirty="0" smtClean="0"/>
              <a:t>DOCUMENTOS DE ARCHIVO ELECTRÓNICO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14400" y="3349629"/>
            <a:ext cx="8001000" cy="3213897"/>
          </a:xfrm>
        </p:spPr>
        <p:txBody>
          <a:bodyPr anchor="ctr">
            <a:noAutofit/>
          </a:bodyPr>
          <a:lstStyle/>
          <a:p>
            <a:pPr algn="r"/>
            <a:r>
              <a:rPr lang="es-ES" sz="3600" dirty="0" smtClean="0"/>
              <a:t>Una Buena Gestión Documental en el Marco de la Ley General de Archivos</a:t>
            </a:r>
            <a:endParaRPr lang="es-ES" sz="36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542381"/>
            <a:ext cx="2012417" cy="1224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5168" y="265120"/>
            <a:ext cx="3609881" cy="1588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069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Capítulo IX. De Los Documentos de Archivo Electrónicos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4077" y="2742280"/>
            <a:ext cx="8729736" cy="3828149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30000"/>
              </a:lnSpc>
              <a:buNone/>
            </a:pPr>
            <a:r>
              <a:rPr lang="es-ES" sz="2400" b="1" dirty="0" smtClean="0"/>
              <a:t>“Artículo 41. </a:t>
            </a:r>
            <a:r>
              <a:rPr lang="es-ES" sz="2400" i="1" dirty="0" smtClean="0"/>
              <a:t>… </a:t>
            </a:r>
            <a:r>
              <a:rPr lang="es-ES" sz="2400" b="1" i="1" dirty="0" smtClean="0"/>
              <a:t>para </a:t>
            </a:r>
            <a:r>
              <a:rPr lang="es-ES" sz="2400" b="1" i="1" dirty="0"/>
              <a:t>la gestión documental electrónica la incorporación, asignación de acceso, seguridad, almacenamiento, uso y </a:t>
            </a:r>
            <a:r>
              <a:rPr lang="es-ES" sz="2400" b="1" i="1" dirty="0" smtClean="0"/>
              <a:t>trazabilidad</a:t>
            </a:r>
            <a:r>
              <a:rPr lang="es-ES_tradnl" sz="2400" b="1" dirty="0" smtClean="0"/>
              <a:t> </a:t>
            </a:r>
            <a:r>
              <a:rPr lang="es-ES_tradnl" i="1" dirty="0"/>
              <a:t>[cualidad que permite, a través de un sistema automatizado para la gestión documental y administración de archivos, identificar el acceso y la modificación de documentos electrónicos]</a:t>
            </a:r>
            <a:r>
              <a:rPr lang="es-ES_tradnl" dirty="0" smtClean="0"/>
              <a:t>.”.</a:t>
            </a:r>
            <a:endParaRPr lang="es-ES" b="1" dirty="0" smtClean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767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Capítulo IX. De Los Documentos de Archivo Electrónicos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4077" y="2742280"/>
            <a:ext cx="8729736" cy="3828149"/>
          </a:xfrm>
        </p:spPr>
        <p:txBody>
          <a:bodyPr anchor="ctr">
            <a:noAutofit/>
          </a:bodyPr>
          <a:lstStyle/>
          <a:p>
            <a:pPr algn="just">
              <a:lnSpc>
                <a:spcPct val="110000"/>
              </a:lnSpc>
            </a:pPr>
            <a:r>
              <a:rPr lang="es-ES" sz="2400" dirty="0" smtClean="0"/>
              <a:t>El </a:t>
            </a:r>
            <a:r>
              <a:rPr lang="es-ES" sz="2400" b="1" dirty="0" smtClean="0"/>
              <a:t>art. 41 </a:t>
            </a:r>
            <a:r>
              <a:rPr lang="es-ES" sz="2400" dirty="0" smtClean="0"/>
              <a:t>no permite entender la naturaleza, pero incorpora elementos para la gestión de Documentos Electrónicos:</a:t>
            </a:r>
          </a:p>
          <a:p>
            <a:pPr algn="just">
              <a:lnSpc>
                <a:spcPct val="110000"/>
              </a:lnSpc>
            </a:pPr>
            <a:r>
              <a:rPr lang="es-ES" sz="2400" dirty="0" smtClean="0"/>
              <a:t>Incorporar y Asignar:</a:t>
            </a:r>
          </a:p>
          <a:p>
            <a:pPr lvl="1" algn="just">
              <a:lnSpc>
                <a:spcPct val="110000"/>
              </a:lnSpc>
            </a:pPr>
            <a:r>
              <a:rPr lang="es-ES" sz="2000" dirty="0" smtClean="0"/>
              <a:t>Acceso;</a:t>
            </a:r>
          </a:p>
          <a:p>
            <a:pPr lvl="1" algn="just">
              <a:lnSpc>
                <a:spcPct val="110000"/>
              </a:lnSpc>
            </a:pPr>
            <a:r>
              <a:rPr lang="es-ES" sz="2000" dirty="0" smtClean="0"/>
              <a:t>Seguridad;</a:t>
            </a:r>
          </a:p>
          <a:p>
            <a:pPr lvl="1" algn="just">
              <a:lnSpc>
                <a:spcPct val="110000"/>
              </a:lnSpc>
            </a:pPr>
            <a:r>
              <a:rPr lang="es-ES" sz="2000" dirty="0" smtClean="0"/>
              <a:t>Almacenamiento;</a:t>
            </a:r>
          </a:p>
          <a:p>
            <a:pPr lvl="1" algn="just">
              <a:lnSpc>
                <a:spcPct val="110000"/>
              </a:lnSpc>
            </a:pPr>
            <a:r>
              <a:rPr lang="es-ES" sz="2000" dirty="0" smtClean="0"/>
              <a:t>Uso; y</a:t>
            </a:r>
          </a:p>
          <a:p>
            <a:pPr lvl="1" algn="just">
              <a:lnSpc>
                <a:spcPct val="110000"/>
              </a:lnSpc>
            </a:pPr>
            <a:r>
              <a:rPr lang="es-ES" sz="2000" dirty="0" smtClean="0"/>
              <a:t>Trazabilidad.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171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Capítulo IX. De Los Documentos de Archivo Electrónicos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0893" y="2742280"/>
            <a:ext cx="8692920" cy="3791340"/>
          </a:xfrm>
        </p:spPr>
        <p:txBody>
          <a:bodyPr anchor="ctr">
            <a:normAutofit fontScale="92500"/>
          </a:bodyPr>
          <a:lstStyle/>
          <a:p>
            <a:pPr algn="just">
              <a:lnSpc>
                <a:spcPct val="130000"/>
              </a:lnSpc>
            </a:pPr>
            <a:r>
              <a:rPr lang="es-ES_tradnl" sz="2400" b="1" dirty="0" smtClean="0"/>
              <a:t>Artículos </a:t>
            </a:r>
            <a:r>
              <a:rPr lang="es-ES_tradnl" sz="2400" b="1" dirty="0"/>
              <a:t>42 y </a:t>
            </a:r>
            <a:r>
              <a:rPr lang="es-ES_tradnl" sz="2400" b="1" dirty="0" smtClean="0"/>
              <a:t>43. </a:t>
            </a:r>
            <a:r>
              <a:rPr lang="es-ES_tradnl" sz="2400" dirty="0" smtClean="0"/>
              <a:t>Para los documentos electrónicos deberá de existir una planeación y programación estratégica.</a:t>
            </a:r>
            <a:endParaRPr lang="es-MX" sz="2400" dirty="0"/>
          </a:p>
          <a:p>
            <a:pPr algn="just">
              <a:lnSpc>
                <a:spcPct val="130000"/>
              </a:lnSpc>
            </a:pPr>
            <a:r>
              <a:rPr lang="es-ES_tradnl" sz="2400" b="1" dirty="0"/>
              <a:t>A</a:t>
            </a:r>
            <a:r>
              <a:rPr lang="es-ES_tradnl" sz="2400" b="1" dirty="0" smtClean="0"/>
              <a:t>rtículo 44.</a:t>
            </a:r>
            <a:r>
              <a:rPr lang="es-ES_tradnl" sz="2400" dirty="0" smtClean="0"/>
              <a:t> La misma tendencia </a:t>
            </a:r>
            <a:r>
              <a:rPr lang="es-ES_tradnl" sz="2400" dirty="0"/>
              <a:t>de los dos artículos anteriores, </a:t>
            </a:r>
            <a:r>
              <a:rPr lang="es-ES_tradnl" sz="2400" b="1" dirty="0" smtClean="0"/>
              <a:t>PERO</a:t>
            </a:r>
            <a:r>
              <a:rPr lang="es-ES_tradnl" sz="2400" dirty="0" smtClean="0"/>
              <a:t> arroja </a:t>
            </a:r>
            <a:r>
              <a:rPr lang="es-ES_tradnl" sz="2400" u="sng" dirty="0"/>
              <a:t>un concepto </a:t>
            </a:r>
            <a:r>
              <a:rPr lang="es-ES_tradnl" sz="2400" u="sng" dirty="0" smtClean="0"/>
              <a:t>interesante</a:t>
            </a:r>
            <a:r>
              <a:rPr lang="es-ES_tradnl" sz="2400" dirty="0" smtClean="0"/>
              <a:t>, que </a:t>
            </a:r>
            <a:r>
              <a:rPr lang="es-ES_tradnl" sz="2400" dirty="0"/>
              <a:t>refrenda </a:t>
            </a:r>
            <a:r>
              <a:rPr lang="es-ES_tradnl" sz="2400" dirty="0" smtClean="0"/>
              <a:t>la necesidad </a:t>
            </a:r>
            <a:r>
              <a:rPr lang="es-ES_tradnl" sz="2400" dirty="0"/>
              <a:t>de comprender </a:t>
            </a:r>
            <a:r>
              <a:rPr lang="es-ES_tradnl" sz="2400" dirty="0" smtClean="0"/>
              <a:t>la naturaleza de </a:t>
            </a:r>
            <a:r>
              <a:rPr lang="es-ES_tradnl" sz="2400" dirty="0"/>
              <a:t>los documentos </a:t>
            </a:r>
            <a:r>
              <a:rPr lang="es-ES_tradnl" sz="2400" dirty="0" smtClean="0"/>
              <a:t>electrónicos; </a:t>
            </a:r>
            <a:r>
              <a:rPr lang="es-ES_tradnl" sz="2400" dirty="0"/>
              <a:t>se refiere a los </a:t>
            </a:r>
            <a:r>
              <a:rPr lang="es-ES_tradnl" sz="2400" b="1" u="sng" dirty="0"/>
              <a:t>correos electrónicos</a:t>
            </a:r>
            <a:r>
              <a:rPr lang="es-ES_tradnl" sz="2400" dirty="0"/>
              <a:t>.</a:t>
            </a:r>
            <a:r>
              <a:rPr lang="es-MX" sz="2400" dirty="0"/>
              <a:t> </a:t>
            </a:r>
            <a:endParaRPr lang="es-ES" sz="24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557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Capítulo IX. De Los Documentos de Archivo Electrónicos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4077" y="2742280"/>
            <a:ext cx="8729736" cy="3828149"/>
          </a:xfrm>
        </p:spPr>
        <p:txBody>
          <a:bodyPr anchor="ctr">
            <a:noAutofit/>
          </a:bodyPr>
          <a:lstStyle/>
          <a:p>
            <a:pPr algn="just">
              <a:lnSpc>
                <a:spcPct val="130000"/>
              </a:lnSpc>
            </a:pPr>
            <a:r>
              <a:rPr lang="es-ES" sz="2400" b="1" dirty="0" smtClean="0"/>
              <a:t>El Art. 44 obliga</a:t>
            </a:r>
            <a:r>
              <a:rPr lang="es-ES" sz="2400" dirty="0" smtClean="0"/>
              <a:t> a </a:t>
            </a:r>
            <a:r>
              <a:rPr lang="es-ES" sz="2400" b="1" dirty="0" smtClean="0"/>
              <a:t>adaptar medidas, técnicas y </a:t>
            </a:r>
            <a:r>
              <a:rPr lang="es-ES" sz="2400" b="1" dirty="0" smtClean="0"/>
              <a:t>tecnologías</a:t>
            </a:r>
            <a:r>
              <a:rPr lang="es-ES" sz="2400" dirty="0" smtClean="0"/>
              <a:t> </a:t>
            </a:r>
            <a:r>
              <a:rPr lang="es-ES" sz="2400" dirty="0" smtClean="0"/>
              <a:t>para garantizar </a:t>
            </a:r>
            <a:r>
              <a:rPr lang="es-ES" sz="2400" u="sng" dirty="0" smtClean="0"/>
              <a:t>los </a:t>
            </a:r>
            <a:r>
              <a:rPr lang="es-ES" sz="2400" u="sng" dirty="0" smtClean="0"/>
              <a:t>documentos</a:t>
            </a:r>
            <a:r>
              <a:rPr lang="es-ES" sz="2400" dirty="0" smtClean="0"/>
              <a:t> de archivo electrónicos que se </a:t>
            </a:r>
            <a:r>
              <a:rPr lang="es-ES" sz="2400" b="1" dirty="0" smtClean="0"/>
              <a:t>encuentren</a:t>
            </a:r>
            <a:r>
              <a:rPr lang="es-ES" sz="2400" dirty="0" smtClean="0"/>
              <a:t> </a:t>
            </a:r>
            <a:r>
              <a:rPr lang="es-ES" sz="2400" b="1" dirty="0" smtClean="0"/>
              <a:t>en:</a:t>
            </a:r>
          </a:p>
          <a:p>
            <a:pPr algn="just">
              <a:lnSpc>
                <a:spcPct val="130000"/>
              </a:lnSpc>
            </a:pPr>
            <a:r>
              <a:rPr lang="es-ES" sz="2400" dirty="0" smtClean="0"/>
              <a:t> </a:t>
            </a:r>
            <a:r>
              <a:rPr lang="es-ES" sz="2400" dirty="0"/>
              <a:t>U</a:t>
            </a:r>
            <a:r>
              <a:rPr lang="es-ES" sz="2400" dirty="0" smtClean="0"/>
              <a:t>n </a:t>
            </a:r>
            <a:r>
              <a:rPr lang="es-ES" sz="2400" dirty="0" smtClean="0"/>
              <a:t>sistema automatizado de gestión </a:t>
            </a:r>
            <a:r>
              <a:rPr lang="es-ES" sz="2400" dirty="0" smtClean="0"/>
              <a:t>documental;</a:t>
            </a:r>
          </a:p>
          <a:p>
            <a:pPr algn="just">
              <a:lnSpc>
                <a:spcPct val="130000"/>
              </a:lnSpc>
            </a:pPr>
            <a:r>
              <a:rPr lang="es-ES" sz="2400" dirty="0" smtClean="0"/>
              <a:t> Bases </a:t>
            </a:r>
            <a:r>
              <a:rPr lang="es-ES" sz="2400" dirty="0" smtClean="0"/>
              <a:t>de </a:t>
            </a:r>
            <a:r>
              <a:rPr lang="es-ES" sz="2400" dirty="0" smtClean="0"/>
              <a:t>datos; y</a:t>
            </a:r>
          </a:p>
          <a:p>
            <a:pPr algn="just">
              <a:lnSpc>
                <a:spcPct val="130000"/>
              </a:lnSpc>
            </a:pPr>
            <a:r>
              <a:rPr lang="es-ES" sz="2400" b="1" dirty="0"/>
              <a:t>C</a:t>
            </a:r>
            <a:r>
              <a:rPr lang="es-ES" sz="2400" b="1" dirty="0" smtClean="0"/>
              <a:t>orreos </a:t>
            </a:r>
            <a:r>
              <a:rPr lang="es-ES" sz="2400" b="1" dirty="0" smtClean="0"/>
              <a:t>electrónicos</a:t>
            </a:r>
            <a:r>
              <a:rPr lang="es-ES" sz="2400" dirty="0" smtClean="0"/>
              <a:t>.</a:t>
            </a:r>
            <a:r>
              <a:rPr lang="es-MX" sz="2800" dirty="0" smtClean="0"/>
              <a:t> </a:t>
            </a:r>
            <a:endParaRPr lang="es-ES" sz="2800" b="1" dirty="0" smtClean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990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Capítulo IX. De Los Documentos de Archivo Electrónicos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4077" y="2742280"/>
            <a:ext cx="8729736" cy="3828149"/>
          </a:xfrm>
        </p:spPr>
        <p:txBody>
          <a:bodyPr anchor="ctr"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es-ES_tradnl" sz="2400" dirty="0"/>
              <a:t>Los </a:t>
            </a:r>
            <a:r>
              <a:rPr lang="es-ES_tradnl" sz="2400" b="1" dirty="0"/>
              <a:t>artículos 45 y </a:t>
            </a:r>
            <a:r>
              <a:rPr lang="es-ES_tradnl" sz="2400" b="1" dirty="0" smtClean="0"/>
              <a:t>46.</a:t>
            </a:r>
            <a:r>
              <a:rPr lang="es-ES_tradnl" sz="2400" dirty="0" smtClean="0"/>
              <a:t> </a:t>
            </a:r>
            <a:r>
              <a:rPr lang="es-ES_tradnl" sz="2400" dirty="0"/>
              <a:t>S</a:t>
            </a:r>
            <a:r>
              <a:rPr lang="es-ES_tradnl" sz="2400" dirty="0" smtClean="0"/>
              <a:t>istema </a:t>
            </a:r>
            <a:r>
              <a:rPr lang="es-ES_tradnl" sz="2400" dirty="0"/>
              <a:t>automatizado de </a:t>
            </a:r>
            <a:r>
              <a:rPr lang="es-ES_tradnl" sz="2400" dirty="0" smtClean="0"/>
              <a:t>gestión documental general. </a:t>
            </a:r>
          </a:p>
          <a:p>
            <a:pPr algn="just">
              <a:lnSpc>
                <a:spcPct val="130000"/>
              </a:lnSpc>
            </a:pPr>
            <a:r>
              <a:rPr lang="es-ES_tradnl" sz="2400" b="1" dirty="0" smtClean="0"/>
              <a:t>Distingue</a:t>
            </a:r>
            <a:r>
              <a:rPr lang="es-ES_tradnl" sz="2400" dirty="0" smtClean="0"/>
              <a:t> entre administración de </a:t>
            </a:r>
            <a:r>
              <a:rPr lang="es-ES_tradnl" sz="2400" b="1" dirty="0" smtClean="0"/>
              <a:t>archivos</a:t>
            </a:r>
            <a:r>
              <a:rPr lang="es-ES_tradnl" sz="2400" dirty="0" smtClean="0"/>
              <a:t> y </a:t>
            </a:r>
            <a:r>
              <a:rPr lang="es-ES_tradnl" sz="2400" b="1" dirty="0" smtClean="0"/>
              <a:t>repositorios electrónicos</a:t>
            </a:r>
            <a:r>
              <a:rPr lang="es-ES_tradnl" sz="2400" dirty="0" smtClean="0"/>
              <a:t>.</a:t>
            </a:r>
          </a:p>
          <a:p>
            <a:pPr algn="just">
              <a:lnSpc>
                <a:spcPct val="130000"/>
              </a:lnSpc>
            </a:pPr>
            <a:r>
              <a:rPr lang="es-ES_tradnl" sz="2400" dirty="0" smtClean="0"/>
              <a:t>Sin definir la naturaleza electrónica, le sigue asignando particularidades en su gestión.</a:t>
            </a:r>
            <a:r>
              <a:rPr lang="es-MX" sz="2400" dirty="0" smtClean="0"/>
              <a:t> </a:t>
            </a:r>
            <a:endParaRPr lang="es-ES" sz="24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211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Capítulo IX. De Los Documentos de Archivo Electrónicos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4077" y="2742280"/>
            <a:ext cx="8729736" cy="3846553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30000"/>
              </a:lnSpc>
              <a:buNone/>
            </a:pPr>
            <a:r>
              <a:rPr lang="es-ES_tradnl" sz="2200" b="1" dirty="0" smtClean="0"/>
              <a:t>Artículo </a:t>
            </a:r>
            <a:r>
              <a:rPr lang="es-ES_tradnl" sz="2200" b="1" dirty="0"/>
              <a:t>46,</a:t>
            </a:r>
            <a:r>
              <a:rPr lang="es-ES_tradnl" sz="2200" dirty="0"/>
              <a:t> </a:t>
            </a:r>
            <a:r>
              <a:rPr lang="es-ES_tradnl" sz="2200" dirty="0" smtClean="0"/>
              <a:t>6 fracciones</a:t>
            </a:r>
            <a:r>
              <a:rPr lang="es-ES_tradnl" sz="2200" dirty="0"/>
              <a:t>,</a:t>
            </a:r>
            <a:r>
              <a:rPr lang="es-ES_tradnl" sz="2200" dirty="0" smtClean="0"/>
              <a:t> referencia a 3:</a:t>
            </a:r>
            <a:endParaRPr lang="es-MX" sz="2200" dirty="0"/>
          </a:p>
          <a:p>
            <a:pPr marL="0" indent="0" algn="just">
              <a:lnSpc>
                <a:spcPct val="130000"/>
              </a:lnSpc>
              <a:buNone/>
            </a:pPr>
            <a:r>
              <a:rPr lang="es-ES" sz="2200" b="1" dirty="0" smtClean="0"/>
              <a:t>II</a:t>
            </a:r>
            <a:r>
              <a:rPr lang="es-ES" sz="2200" b="1" dirty="0"/>
              <a:t>.</a:t>
            </a:r>
            <a:r>
              <a:rPr lang="es-ES" sz="2200" b="1" i="1" dirty="0"/>
              <a:t> </a:t>
            </a:r>
            <a:r>
              <a:rPr lang="es-ES" sz="2200" u="sng" dirty="0" smtClean="0"/>
              <a:t>Reconoce</a:t>
            </a:r>
            <a:r>
              <a:rPr lang="es-ES" sz="2200" dirty="0" smtClean="0"/>
              <a:t> </a:t>
            </a:r>
            <a:r>
              <a:rPr lang="es-ES" sz="2200" dirty="0"/>
              <a:t>que los </a:t>
            </a:r>
            <a:r>
              <a:rPr lang="es-ES" sz="2200" i="1" dirty="0"/>
              <a:t>“documentos de archivo electrónico”</a:t>
            </a:r>
            <a:r>
              <a:rPr lang="es-ES" sz="2200" dirty="0"/>
              <a:t> tienen </a:t>
            </a:r>
            <a:r>
              <a:rPr lang="es-ES" sz="2200" u="sng" dirty="0"/>
              <a:t>una naturaleza distinta</a:t>
            </a:r>
            <a:r>
              <a:rPr lang="es-ES" sz="2200" dirty="0"/>
              <a:t> y deben de tener instrumentos técnicos particulares</a:t>
            </a:r>
            <a:r>
              <a:rPr lang="es-ES" sz="2200" dirty="0" smtClean="0"/>
              <a:t>.</a:t>
            </a:r>
            <a:endParaRPr lang="es-MX" sz="2200" dirty="0"/>
          </a:p>
          <a:p>
            <a:pPr marL="0" indent="0" algn="just">
              <a:lnSpc>
                <a:spcPct val="130000"/>
              </a:lnSpc>
              <a:buNone/>
            </a:pPr>
            <a:r>
              <a:rPr lang="es-ES" sz="2200" b="1" dirty="0" smtClean="0"/>
              <a:t>III</a:t>
            </a:r>
            <a:r>
              <a:rPr lang="es-ES" sz="2200" i="1" dirty="0"/>
              <a:t>. </a:t>
            </a:r>
            <a:r>
              <a:rPr lang="es-ES" sz="2200" dirty="0"/>
              <a:t>A</a:t>
            </a:r>
            <a:r>
              <a:rPr lang="es-ES" sz="2200" dirty="0" smtClean="0"/>
              <a:t>sume </a:t>
            </a:r>
            <a:r>
              <a:rPr lang="es-ES" sz="2200" dirty="0"/>
              <a:t>que los documentos electrónicos poseen </a:t>
            </a:r>
            <a:r>
              <a:rPr lang="es-ES" sz="2200" i="1" u="sng" dirty="0"/>
              <a:t>“contenido”</a:t>
            </a:r>
            <a:r>
              <a:rPr lang="es-ES" sz="2200" u="sng" dirty="0"/>
              <a:t> </a:t>
            </a:r>
            <a:r>
              <a:rPr lang="es-ES" sz="2200" dirty="0"/>
              <a:t>y </a:t>
            </a:r>
            <a:r>
              <a:rPr lang="es-ES" sz="2200" i="1" u="sng" dirty="0"/>
              <a:t>“estructura</a:t>
            </a:r>
            <a:r>
              <a:rPr lang="es-ES" sz="2200" i="1" u="sng" dirty="0" smtClean="0"/>
              <a:t>”</a:t>
            </a:r>
            <a:r>
              <a:rPr lang="es-ES" sz="2200" dirty="0"/>
              <a:t>.</a:t>
            </a:r>
            <a:endParaRPr lang="es-MX" sz="2200" dirty="0"/>
          </a:p>
          <a:p>
            <a:pPr marL="0" indent="0" algn="just">
              <a:lnSpc>
                <a:spcPct val="130000"/>
              </a:lnSpc>
              <a:buNone/>
            </a:pPr>
            <a:r>
              <a:rPr lang="es-ES" sz="2200" b="1" dirty="0" smtClean="0"/>
              <a:t>V</a:t>
            </a:r>
            <a:r>
              <a:rPr lang="es-ES" sz="2200" b="1" dirty="0"/>
              <a:t>. </a:t>
            </a:r>
            <a:r>
              <a:rPr lang="es-ES" sz="2200" u="sng" dirty="0" smtClean="0"/>
              <a:t>Trazabilidad</a:t>
            </a:r>
            <a:r>
              <a:rPr lang="es-ES" sz="2200" dirty="0"/>
              <a:t> </a:t>
            </a:r>
            <a:r>
              <a:rPr lang="es-ES" sz="2200" dirty="0" smtClean="0"/>
              <a:t>para los documentos electrónicos.</a:t>
            </a:r>
            <a:r>
              <a:rPr lang="es-MX" sz="2200" dirty="0" smtClean="0"/>
              <a:t> </a:t>
            </a:r>
            <a:endParaRPr lang="es-ES" sz="22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297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Capítulo IX. De Los Documentos de Archivo Electrónicos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561" y="2742280"/>
            <a:ext cx="8338339" cy="3846553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30000"/>
              </a:lnSpc>
              <a:buNone/>
            </a:pPr>
            <a:r>
              <a:rPr lang="es-ES_tradnl" sz="2400" b="1" dirty="0" smtClean="0"/>
              <a:t>Artículo 47. </a:t>
            </a:r>
            <a:r>
              <a:rPr lang="es-ES_tradnl" sz="2400" dirty="0" smtClean="0"/>
              <a:t>Diferencia entre electrónico y digital.</a:t>
            </a:r>
            <a:endParaRPr lang="es-MX" sz="2400" dirty="0"/>
          </a:p>
          <a:p>
            <a:pPr algn="just">
              <a:lnSpc>
                <a:spcPct val="130000"/>
              </a:lnSpc>
            </a:pPr>
            <a:r>
              <a:rPr lang="es-ES_tradnl" sz="2400" i="1" dirty="0" smtClean="0"/>
              <a:t>“</a:t>
            </a:r>
            <a:r>
              <a:rPr lang="es-ES_tradnl" sz="2400" i="1" dirty="0"/>
              <a:t>Los sujetos obligados conservarán los documentos de archivo aun cuando hayan sido digitalizados, en los casos previstos en las disposiciones jurídicas aplicables.”</a:t>
            </a:r>
            <a:r>
              <a:rPr lang="es-ES_tradnl" sz="2400" dirty="0"/>
              <a:t>.</a:t>
            </a:r>
            <a:endParaRPr lang="es-MX" sz="2400" dirty="0"/>
          </a:p>
          <a:p>
            <a:pPr algn="just">
              <a:lnSpc>
                <a:spcPct val="130000"/>
              </a:lnSpc>
            </a:pPr>
            <a:r>
              <a:rPr lang="es-ES_tradnl" sz="2400" b="1" dirty="0" smtClean="0"/>
              <a:t>Los Documentos Electrónicos se pueden Digitalizar.</a:t>
            </a:r>
            <a:endParaRPr lang="es-ES" sz="24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393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Capítulo IX. De Los Documentos de Archivo Electrónicos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4077" y="2742280"/>
            <a:ext cx="8729736" cy="3846553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30000"/>
              </a:lnSpc>
              <a:buNone/>
            </a:pPr>
            <a:r>
              <a:rPr lang="es-ES_tradnl" sz="2200" b="1" dirty="0" smtClean="0"/>
              <a:t>Artículo 47. </a:t>
            </a:r>
            <a:r>
              <a:rPr lang="es-ES_tradnl" sz="2200" dirty="0" smtClean="0"/>
              <a:t>Diferencia entre electrónico y digital.</a:t>
            </a:r>
            <a:endParaRPr lang="es-MX" sz="2200" dirty="0"/>
          </a:p>
          <a:p>
            <a:pPr algn="just">
              <a:lnSpc>
                <a:spcPct val="130000"/>
              </a:lnSpc>
            </a:pPr>
            <a:r>
              <a:rPr lang="es-ES_tradnl" sz="2200" dirty="0"/>
              <a:t>Los documentos </a:t>
            </a:r>
            <a:r>
              <a:rPr lang="es-ES_tradnl" sz="2200" dirty="0" smtClean="0"/>
              <a:t>digitales </a:t>
            </a:r>
            <a:r>
              <a:rPr lang="es-ES_tradnl" sz="2200" dirty="0"/>
              <a:t>son “copias </a:t>
            </a:r>
            <a:r>
              <a:rPr lang="es-ES_tradnl" sz="2200" dirty="0" smtClean="0"/>
              <a:t>auténticas”.</a:t>
            </a:r>
          </a:p>
          <a:p>
            <a:pPr algn="just">
              <a:lnSpc>
                <a:spcPct val="130000"/>
              </a:lnSpc>
            </a:pPr>
            <a:r>
              <a:rPr lang="es-ES_tradnl" sz="2200" dirty="0" smtClean="0"/>
              <a:t>Se almacenan </a:t>
            </a:r>
            <a:r>
              <a:rPr lang="es-ES_tradnl" sz="2200" dirty="0"/>
              <a:t>en medios </a:t>
            </a:r>
            <a:r>
              <a:rPr lang="es-ES_tradnl" sz="2200" dirty="0" smtClean="0"/>
              <a:t>electrónicos.</a:t>
            </a:r>
          </a:p>
          <a:p>
            <a:pPr algn="just">
              <a:lnSpc>
                <a:spcPct val="130000"/>
              </a:lnSpc>
            </a:pPr>
            <a:r>
              <a:rPr lang="es-ES_tradnl" sz="2200" dirty="0" smtClean="0"/>
              <a:t>Sufren </a:t>
            </a:r>
            <a:r>
              <a:rPr lang="es-ES_tradnl" sz="2200" dirty="0"/>
              <a:t>un proceso de conversión </a:t>
            </a:r>
            <a:r>
              <a:rPr lang="es-ES_tradnl" sz="2200" dirty="0" smtClean="0"/>
              <a:t>de visión o lectura.</a:t>
            </a:r>
          </a:p>
          <a:p>
            <a:pPr algn="just">
              <a:lnSpc>
                <a:spcPct val="130000"/>
              </a:lnSpc>
            </a:pPr>
            <a:r>
              <a:rPr lang="es-ES_tradnl" sz="2200" b="1" u="sng" dirty="0"/>
              <a:t>L</a:t>
            </a:r>
            <a:r>
              <a:rPr lang="es-ES_tradnl" sz="2200" b="1" u="sng" dirty="0" smtClean="0"/>
              <a:t>a </a:t>
            </a:r>
            <a:r>
              <a:rPr lang="es-ES_tradnl" sz="2200" b="1" u="sng" dirty="0"/>
              <a:t>digitalización es un proceso de conversión y no de producción</a:t>
            </a:r>
            <a:r>
              <a:rPr lang="es-ES_tradnl" sz="2200" b="1" u="sng" dirty="0" smtClean="0"/>
              <a:t>.</a:t>
            </a:r>
            <a:endParaRPr lang="es-ES" sz="22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30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Capítulo IX. De Los Documentos de Archivo Electrónicos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5669" y="2742280"/>
            <a:ext cx="8748144" cy="3736126"/>
          </a:xfrm>
        </p:spPr>
        <p:txBody>
          <a:bodyPr anchor="ctr"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es-ES_tradnl" sz="2400" dirty="0" smtClean="0"/>
              <a:t>El </a:t>
            </a:r>
            <a:r>
              <a:rPr lang="es-ES_tradnl" sz="2400" b="1" dirty="0" smtClean="0"/>
              <a:t>artículo 48</a:t>
            </a:r>
            <a:r>
              <a:rPr lang="es-ES_tradnl" sz="2400" dirty="0" smtClean="0"/>
              <a:t> nos precisa que aquellos documentos que requieran firma electrónica serán, también, regulados por las leyes particulares, para su </a:t>
            </a:r>
            <a:r>
              <a:rPr lang="es-ES_tradnl" sz="2400" b="1" dirty="0" smtClean="0"/>
              <a:t>“validez jurídica”.</a:t>
            </a:r>
            <a:r>
              <a:rPr lang="es-ES_tradnl" sz="2400" dirty="0" smtClean="0"/>
              <a:t> </a:t>
            </a:r>
          </a:p>
          <a:p>
            <a:pPr algn="just">
              <a:lnSpc>
                <a:spcPct val="130000"/>
              </a:lnSpc>
            </a:pPr>
            <a:r>
              <a:rPr lang="es-ES_tradnl" sz="2400" dirty="0" smtClean="0"/>
              <a:t>El</a:t>
            </a:r>
            <a:r>
              <a:rPr lang="es-ES_tradnl" sz="2400" b="1" dirty="0" smtClean="0"/>
              <a:t> Artículo 49</a:t>
            </a:r>
            <a:r>
              <a:rPr lang="es-ES_tradnl" sz="2400" dirty="0" smtClean="0"/>
              <a:t> impone la </a:t>
            </a:r>
            <a:r>
              <a:rPr lang="es-ES_tradnl" sz="2400" b="1" dirty="0" smtClean="0"/>
              <a:t>obligación de proteger </a:t>
            </a:r>
            <a:r>
              <a:rPr lang="es-ES_tradnl" sz="2400" dirty="0" smtClean="0"/>
              <a:t>la </a:t>
            </a:r>
            <a:r>
              <a:rPr lang="es-ES_tradnl" sz="2400" b="1" dirty="0" smtClean="0"/>
              <a:t>“validez jurídica” </a:t>
            </a:r>
            <a:r>
              <a:rPr lang="es-ES_tradnl" sz="2400" dirty="0" smtClean="0"/>
              <a:t>de los documentos electrónicos.</a:t>
            </a:r>
            <a:r>
              <a:rPr lang="es-MX" sz="2400" dirty="0" smtClean="0"/>
              <a:t> </a:t>
            </a:r>
            <a:endParaRPr lang="es-ES" sz="24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065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/>
          </a:bodyPr>
          <a:lstStyle/>
          <a:p>
            <a:r>
              <a:rPr lang="es-ES_tradnl" dirty="0" smtClean="0"/>
              <a:t>HASTA AQUÍ LA LEY GENERAL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561" y="2742280"/>
            <a:ext cx="8338339" cy="3524049"/>
          </a:xfrm>
        </p:spPr>
        <p:txBody>
          <a:bodyPr anchor="ctr"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es-ES_tradnl" sz="2400" dirty="0" smtClean="0"/>
              <a:t>La </a:t>
            </a:r>
            <a:r>
              <a:rPr lang="es-ES_tradnl" sz="2400" b="1" dirty="0" smtClean="0"/>
              <a:t>LGA aporta 2 características </a:t>
            </a:r>
            <a:r>
              <a:rPr lang="es-ES_tradnl" sz="2400" dirty="0" smtClean="0"/>
              <a:t>de la naturaleza de los documentos electrónicos:</a:t>
            </a:r>
          </a:p>
          <a:p>
            <a:pPr lvl="2" algn="just">
              <a:lnSpc>
                <a:spcPct val="130000"/>
              </a:lnSpc>
            </a:pPr>
            <a:r>
              <a:rPr lang="es-ES_tradnl" sz="2400" b="1" dirty="0" smtClean="0"/>
              <a:t>Contenido</a:t>
            </a:r>
            <a:r>
              <a:rPr lang="es-ES_tradnl" sz="2400" dirty="0" smtClean="0"/>
              <a:t> Informativo; y</a:t>
            </a:r>
          </a:p>
          <a:p>
            <a:pPr lvl="2" algn="just">
              <a:lnSpc>
                <a:spcPct val="130000"/>
              </a:lnSpc>
            </a:pPr>
            <a:r>
              <a:rPr lang="es-ES_tradnl" sz="2400" b="1" dirty="0" smtClean="0"/>
              <a:t>Estructura</a:t>
            </a:r>
            <a:r>
              <a:rPr lang="es-ES_tradnl" sz="2400" dirty="0" smtClean="0"/>
              <a:t> Informática.</a:t>
            </a:r>
          </a:p>
          <a:p>
            <a:pPr algn="just">
              <a:lnSpc>
                <a:spcPct val="130000"/>
              </a:lnSpc>
            </a:pPr>
            <a:r>
              <a:rPr lang="es-ES_tradnl" sz="2400" dirty="0" smtClean="0"/>
              <a:t>Precisa la razón de la distinción: </a:t>
            </a:r>
            <a:r>
              <a:rPr lang="es-ES_tradnl" sz="2400" b="1" dirty="0" smtClean="0"/>
              <a:t>“validez jurídica”.</a:t>
            </a:r>
            <a:endParaRPr lang="es-ES" sz="24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014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Gestión de Documentos en los </a:t>
            </a:r>
            <a:r>
              <a:rPr lang="es-ES" dirty="0" smtClean="0"/>
              <a:t>Últimos</a:t>
            </a:r>
            <a:r>
              <a:rPr lang="es-ES" dirty="0" smtClean="0"/>
              <a:t> Meses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561" y="2742280"/>
            <a:ext cx="8338339" cy="3524049"/>
          </a:xfrm>
        </p:spPr>
        <p:txBody>
          <a:bodyPr anchor="ctr"/>
          <a:lstStyle/>
          <a:p>
            <a:pPr algn="just"/>
            <a:r>
              <a:rPr lang="es-ES" b="1" dirty="0" smtClean="0"/>
              <a:t>¿</a:t>
            </a:r>
            <a:r>
              <a:rPr lang="es-ES" dirty="0" smtClean="0"/>
              <a:t>Cuántas documentos hemos trabajado en estos últimos meses</a:t>
            </a:r>
            <a:r>
              <a:rPr lang="es-ES" b="1" dirty="0" smtClean="0"/>
              <a:t>?</a:t>
            </a:r>
          </a:p>
          <a:p>
            <a:pPr algn="just"/>
            <a:r>
              <a:rPr lang="es-ES" b="1" dirty="0" smtClean="0"/>
              <a:t>¿</a:t>
            </a:r>
            <a:r>
              <a:rPr lang="es-ES" dirty="0" smtClean="0"/>
              <a:t>Cuántos de esos documentos se gestionaron mediante sistemas electrónicos</a:t>
            </a:r>
            <a:r>
              <a:rPr lang="es-ES" b="1" dirty="0" smtClean="0"/>
              <a:t>?</a:t>
            </a:r>
          </a:p>
          <a:p>
            <a:pPr algn="just"/>
            <a:r>
              <a:rPr lang="es-ES" b="1" dirty="0" smtClean="0"/>
              <a:t>¿</a:t>
            </a:r>
            <a:r>
              <a:rPr lang="es-ES" dirty="0" smtClean="0"/>
              <a:t>Cuántos de esos documentos que se gestionaron de manera electrónica, se imprimieron para su firma</a:t>
            </a:r>
            <a:r>
              <a:rPr lang="es-ES" b="1" dirty="0" smtClean="0"/>
              <a:t>?</a:t>
            </a:r>
          </a:p>
          <a:p>
            <a:pPr algn="just"/>
            <a:r>
              <a:rPr lang="es-ES" b="1" dirty="0" smtClean="0"/>
              <a:t>¿</a:t>
            </a:r>
            <a:r>
              <a:rPr lang="es-ES" dirty="0" smtClean="0"/>
              <a:t>Cuántos de esos documentos se imprimieron para tener un respaldo</a:t>
            </a:r>
            <a:r>
              <a:rPr lang="es-ES" b="1" dirty="0" smtClean="0"/>
              <a:t>?</a:t>
            </a:r>
            <a:endParaRPr lang="es-ES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104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¿ES SUFICIENTE PARA SABER CÓMO HACER UNA BUENA GESTIÓN?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561" y="2742280"/>
            <a:ext cx="8338339" cy="3524049"/>
          </a:xfrm>
        </p:spPr>
        <p:txBody>
          <a:bodyPr anchor="ctr"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es-ES_tradnl" sz="2400" b="1" dirty="0" smtClean="0"/>
              <a:t>NO.</a:t>
            </a:r>
          </a:p>
          <a:p>
            <a:pPr algn="just">
              <a:lnSpc>
                <a:spcPct val="130000"/>
              </a:lnSpc>
            </a:pPr>
            <a:r>
              <a:rPr lang="es-ES_tradnl" sz="2400" dirty="0" smtClean="0"/>
              <a:t>Debemos entender la naturaleza de los documentos electrónicos para saber qué tecnologías vamos a implementar y cumplir la ley.</a:t>
            </a:r>
          </a:p>
          <a:p>
            <a:pPr algn="just">
              <a:lnSpc>
                <a:spcPct val="130000"/>
              </a:lnSpc>
            </a:pPr>
            <a:r>
              <a:rPr lang="es-ES_tradnl" sz="2400" dirty="0" smtClean="0"/>
              <a:t>Y preservar y proteger su </a:t>
            </a:r>
            <a:r>
              <a:rPr lang="es-ES_tradnl" sz="2400" b="1" dirty="0" smtClean="0"/>
              <a:t>“validez jurídica”.</a:t>
            </a:r>
            <a:endParaRPr lang="es-ES" sz="24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911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¿QUÉ ES UN  DOCUMENTO DE ARCHIVO ELECTRÓNICO?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5669" y="2742280"/>
            <a:ext cx="8978331" cy="3772935"/>
          </a:xfrm>
        </p:spPr>
        <p:txBody>
          <a:bodyPr anchor="ctr">
            <a:normAutofit fontScale="92500"/>
          </a:bodyPr>
          <a:lstStyle/>
          <a:p>
            <a:pPr marL="0" indent="0" algn="just">
              <a:lnSpc>
                <a:spcPct val="130000"/>
              </a:lnSpc>
              <a:buNone/>
            </a:pPr>
            <a:r>
              <a:rPr lang="es-ES_tradnl" sz="2400" dirty="0"/>
              <a:t>Es </a:t>
            </a:r>
            <a:r>
              <a:rPr lang="es-ES_tradnl" sz="2400" dirty="0" smtClean="0"/>
              <a:t>aquél </a:t>
            </a:r>
            <a:r>
              <a:rPr lang="es-ES_tradnl" sz="2400" dirty="0"/>
              <a:t>que registra un hecho, acto administrativo, jurídico, fiscal o contable, producido, recibido y utilizado en el ejercicio de las facultades, competencias o funciones de los sujetos </a:t>
            </a:r>
            <a:r>
              <a:rPr lang="es-ES_tradnl" sz="2400" dirty="0" smtClean="0"/>
              <a:t>obligados, </a:t>
            </a:r>
            <a:r>
              <a:rPr lang="es-ES_tradnl" sz="2400" dirty="0"/>
              <a:t>cuyo soporte material es algún dispositivo electrónico o magnético, cuyo contenido se encuentra cifrado mediante un código informático, que puede ser leído, interpretado y/o reproducido con el auxilio de lectores digitales (o informáticos)</a:t>
            </a:r>
            <a:r>
              <a:rPr lang="es-ES_tradnl" sz="2400" dirty="0" smtClean="0"/>
              <a:t>.</a:t>
            </a:r>
            <a:endParaRPr lang="es-MX" sz="24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03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¿QUÉ ES UN  DOCUMENTO DE ARCHIVO ELECTRÓNICO?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4077" y="2742280"/>
            <a:ext cx="8729736" cy="3772935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es-ES_tradnl" sz="2400" dirty="0" smtClean="0"/>
              <a:t>Posee </a:t>
            </a:r>
            <a:r>
              <a:rPr lang="es-ES_tradnl" sz="2400" b="1" dirty="0"/>
              <a:t>4 características </a:t>
            </a:r>
            <a:r>
              <a:rPr lang="es-ES_tradnl" sz="2400" dirty="0"/>
              <a:t>generales:</a:t>
            </a:r>
            <a:endParaRPr lang="es-MX" sz="2400" dirty="0"/>
          </a:p>
          <a:p>
            <a:pPr algn="just"/>
            <a:r>
              <a:rPr lang="es-ES_tradnl" sz="2400" dirty="0" smtClean="0"/>
              <a:t>Contenido </a:t>
            </a:r>
            <a:r>
              <a:rPr lang="es-ES_tradnl" sz="2400" dirty="0"/>
              <a:t>informativo;</a:t>
            </a:r>
            <a:endParaRPr lang="es-MX" sz="2400" dirty="0"/>
          </a:p>
          <a:p>
            <a:pPr algn="just"/>
            <a:r>
              <a:rPr lang="es-ES_tradnl" sz="2400" dirty="0" smtClean="0"/>
              <a:t>Estructura </a:t>
            </a:r>
            <a:r>
              <a:rPr lang="es-ES_tradnl" sz="2400" dirty="0"/>
              <a:t>informática;</a:t>
            </a:r>
            <a:endParaRPr lang="es-MX" sz="2400" dirty="0"/>
          </a:p>
          <a:p>
            <a:pPr algn="just"/>
            <a:r>
              <a:rPr lang="es-ES_tradnl" sz="2400" dirty="0" smtClean="0"/>
              <a:t>Se encuentra </a:t>
            </a:r>
            <a:r>
              <a:rPr lang="es-ES_tradnl" sz="2400" dirty="0"/>
              <a:t>en un </a:t>
            </a:r>
            <a:r>
              <a:rPr lang="es-ES_tradnl" sz="2400" dirty="0" smtClean="0"/>
              <a:t>dispositivo electrónico de almacenamiento; </a:t>
            </a:r>
            <a:r>
              <a:rPr lang="es-ES_tradnl" sz="2400" dirty="0"/>
              <a:t>y</a:t>
            </a:r>
            <a:endParaRPr lang="es-MX" sz="2400" dirty="0"/>
          </a:p>
          <a:p>
            <a:pPr algn="just"/>
            <a:r>
              <a:rPr lang="es-ES_tradnl" sz="2400" dirty="0" smtClean="0"/>
              <a:t>Posee </a:t>
            </a:r>
            <a:r>
              <a:rPr lang="es-ES_tradnl" sz="2400" dirty="0"/>
              <a:t>un productor o es atribuible a un dispositivo con una asignación personal.</a:t>
            </a:r>
            <a:r>
              <a:rPr lang="es-MX" sz="2400" dirty="0"/>
              <a:t> </a:t>
            </a:r>
            <a:endParaRPr lang="es-ES" sz="24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071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IMPORTANCIA DE UNA DEFINICIÓN PRECISA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4077" y="2742280"/>
            <a:ext cx="8729736" cy="3791340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s-ES_tradnl" b="1" i="1" dirty="0" smtClean="0"/>
              <a:t>Crítica a la falta de precisión </a:t>
            </a:r>
            <a:r>
              <a:rPr lang="es-ES_tradnl" b="1" i="1" dirty="0"/>
              <a:t>d</a:t>
            </a:r>
            <a:r>
              <a:rPr lang="es-ES_tradnl" b="1" i="1" dirty="0" smtClean="0"/>
              <a:t>el término “Expediente electrónico”:</a:t>
            </a:r>
            <a:endParaRPr lang="es-MX" b="1" dirty="0"/>
          </a:p>
          <a:p>
            <a:pPr lvl="0" algn="just">
              <a:lnSpc>
                <a:spcPct val="110000"/>
              </a:lnSpc>
            </a:pPr>
            <a:r>
              <a:rPr lang="es-ES_tradnl" i="1" u="sng" dirty="0"/>
              <a:t>Conjunto de documentos</a:t>
            </a:r>
            <a:endParaRPr lang="es-MX" u="sng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es-ES_tradnl" dirty="0"/>
              <a:t>N</a:t>
            </a:r>
            <a:r>
              <a:rPr lang="es-ES_tradnl" dirty="0" smtClean="0"/>
              <a:t>o </a:t>
            </a:r>
            <a:r>
              <a:rPr lang="es-ES_tradnl" dirty="0"/>
              <a:t>se define documento, puede </a:t>
            </a:r>
            <a:r>
              <a:rPr lang="es-ES_tradnl" dirty="0" smtClean="0"/>
              <a:t>interpretarse a partir de varias definiciones y determinaciones.</a:t>
            </a:r>
            <a:endParaRPr lang="es-MX" dirty="0"/>
          </a:p>
          <a:p>
            <a:pPr lvl="0" algn="just">
              <a:lnSpc>
                <a:spcPct val="110000"/>
              </a:lnSpc>
            </a:pPr>
            <a:r>
              <a:rPr lang="es-MX" i="1" u="sng" dirty="0" smtClean="0"/>
              <a:t>E</a:t>
            </a:r>
            <a:r>
              <a:rPr lang="es-ES_tradnl" i="1" u="sng" dirty="0" err="1" smtClean="0"/>
              <a:t>lectrónicos</a:t>
            </a:r>
            <a:endParaRPr lang="es-MX" u="sng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es-ES_tradnl" dirty="0" smtClean="0"/>
              <a:t>Una calificación que logramos identificar del método interpretativo, el resultado, por más que se universalice, puede variar mucho para la “validez jurídica”.</a:t>
            </a:r>
            <a:endParaRPr lang="es-MX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521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IMPORTANCIA DE UNA DEFINICIÓN PRECISA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7262" y="2742280"/>
            <a:ext cx="8766552" cy="3828149"/>
          </a:xfrm>
        </p:spPr>
        <p:txBody>
          <a:bodyPr anchor="ctr">
            <a:noAutofit/>
          </a:bodyPr>
          <a:lstStyle/>
          <a:p>
            <a:pPr lvl="0" algn="just">
              <a:lnSpc>
                <a:spcPct val="120000"/>
              </a:lnSpc>
            </a:pPr>
            <a:r>
              <a:rPr lang="es-ES_tradnl" sz="2200" i="1" u="sng" dirty="0"/>
              <a:t>C</a:t>
            </a:r>
            <a:r>
              <a:rPr lang="es-ES_tradnl" sz="2200" i="1" u="sng" dirty="0" smtClean="0"/>
              <a:t>orrespondiente </a:t>
            </a:r>
            <a:r>
              <a:rPr lang="es-ES_tradnl" sz="2200" i="1" u="sng" dirty="0"/>
              <a:t>a un procedimiento administrativo</a:t>
            </a:r>
            <a:endParaRPr lang="es-MX" sz="2200" u="sng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s-ES_tradnl" sz="2200" i="1" dirty="0"/>
              <a:t>J</a:t>
            </a:r>
            <a:r>
              <a:rPr lang="es-ES_tradnl" sz="2200" i="1" dirty="0" smtClean="0"/>
              <a:t>urídicamente,</a:t>
            </a:r>
            <a:r>
              <a:rPr lang="es-ES_tradnl" sz="2200" dirty="0" smtClean="0"/>
              <a:t> es </a:t>
            </a:r>
            <a:r>
              <a:rPr lang="es-ES_tradnl" sz="2200" dirty="0"/>
              <a:t>un conjunto concatenado de </a:t>
            </a:r>
            <a:r>
              <a:rPr lang="es-ES_tradnl" sz="2200" dirty="0" smtClean="0"/>
              <a:t>actuaciones jurídico </a:t>
            </a:r>
            <a:r>
              <a:rPr lang="es-ES_tradnl" sz="2200" dirty="0"/>
              <a:t>adjetivos limitado a una materia </a:t>
            </a:r>
            <a:r>
              <a:rPr lang="es-ES_tradnl" sz="2200" dirty="0" smtClean="0"/>
              <a:t>en </a:t>
            </a:r>
            <a:r>
              <a:rPr lang="es-ES_tradnl" sz="2200" dirty="0"/>
              <a:t>particular</a:t>
            </a:r>
            <a:r>
              <a:rPr lang="es-ES_tradnl" sz="2200" dirty="0" smtClean="0"/>
              <a:t>, sin aplicación supletoria, </a:t>
            </a:r>
            <a:r>
              <a:rPr lang="es-ES_tradnl" sz="2200" dirty="0"/>
              <a:t>salvo expresión en </a:t>
            </a:r>
            <a:r>
              <a:rPr lang="es-ES_tradnl" sz="2200" dirty="0" smtClean="0"/>
              <a:t>contrario.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s-ES_tradnl" sz="2200" dirty="0" smtClean="0"/>
              <a:t>Si atendemos a la deficiente definición de “documento de archivo”, podemos abrir otra interpretación: </a:t>
            </a:r>
            <a:r>
              <a:rPr lang="es-ES_tradnl" sz="2200" dirty="0"/>
              <a:t>un conjunto concatenado de acciones </a:t>
            </a:r>
            <a:r>
              <a:rPr lang="es-ES_tradnl" sz="2200" dirty="0" smtClean="0"/>
              <a:t>administrativas (planeación</a:t>
            </a:r>
            <a:r>
              <a:rPr lang="es-ES_tradnl" sz="2200" dirty="0"/>
              <a:t>, organización, dirección y </a:t>
            </a:r>
            <a:r>
              <a:rPr lang="es-ES_tradnl" sz="2200" dirty="0" smtClean="0"/>
              <a:t>control).</a:t>
            </a:r>
            <a:endParaRPr lang="es-MX" sz="22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547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IMPORTANCIA DE UNA DEFINICIÓN PRECISA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561" y="2742280"/>
            <a:ext cx="8338339" cy="3524049"/>
          </a:xfrm>
        </p:spPr>
        <p:txBody>
          <a:bodyPr anchor="ctr">
            <a:noAutofit/>
          </a:bodyPr>
          <a:lstStyle/>
          <a:p>
            <a:pPr lvl="0" algn="just">
              <a:lnSpc>
                <a:spcPct val="130000"/>
              </a:lnSpc>
            </a:pPr>
            <a:r>
              <a:rPr lang="es-ES_tradnl" sz="2400" u="sng" dirty="0"/>
              <a:t>C</a:t>
            </a:r>
            <a:r>
              <a:rPr lang="es-ES_tradnl" sz="2400" u="sng" dirty="0" smtClean="0"/>
              <a:t>ualquiera </a:t>
            </a:r>
            <a:r>
              <a:rPr lang="es-ES_tradnl" sz="2400" u="sng" dirty="0"/>
              <a:t>que sea el tipo de información que </a:t>
            </a:r>
            <a:r>
              <a:rPr lang="es-ES_tradnl" sz="2400" u="sng" dirty="0" smtClean="0"/>
              <a:t>contenga.</a:t>
            </a:r>
            <a:endParaRPr lang="es-MX" sz="2400" u="sng" dirty="0"/>
          </a:p>
          <a:p>
            <a:pPr marL="0" indent="0" algn="just">
              <a:lnSpc>
                <a:spcPct val="130000"/>
              </a:lnSpc>
              <a:buNone/>
            </a:pPr>
            <a:r>
              <a:rPr lang="es-ES_tradnl" sz="2400" dirty="0" smtClean="0"/>
              <a:t>Sólo se refiere </a:t>
            </a:r>
            <a:r>
              <a:rPr lang="es-ES_tradnl" sz="2400" dirty="0"/>
              <a:t>al contenido </a:t>
            </a:r>
            <a:r>
              <a:rPr lang="es-ES_tradnl" sz="2400" dirty="0" smtClean="0"/>
              <a:t>informativo, </a:t>
            </a:r>
            <a:r>
              <a:rPr lang="es-ES_tradnl" sz="2400" dirty="0"/>
              <a:t>pero olvida </a:t>
            </a:r>
            <a:r>
              <a:rPr lang="es-ES_tradnl" sz="2400" dirty="0" smtClean="0"/>
              <a:t>la </a:t>
            </a:r>
            <a:r>
              <a:rPr lang="es-ES_tradnl" sz="2400" dirty="0"/>
              <a:t>estructura </a:t>
            </a:r>
            <a:r>
              <a:rPr lang="es-ES_tradnl" sz="2400" dirty="0" smtClean="0"/>
              <a:t>informática.</a:t>
            </a:r>
            <a:r>
              <a:rPr lang="es-MX" sz="2400" dirty="0" smtClean="0"/>
              <a:t> </a:t>
            </a:r>
            <a:endParaRPr lang="es-ES" sz="24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327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/>
          </a:bodyPr>
          <a:lstStyle/>
          <a:p>
            <a:r>
              <a:rPr lang="es-ES_tradnl" dirty="0" smtClean="0"/>
              <a:t>VALIDEZ JURÍDICA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4077" y="2742280"/>
            <a:ext cx="8729736" cy="3791340"/>
          </a:xfrm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s-ES_tradnl" sz="2400" b="1" dirty="0" smtClean="0"/>
              <a:t>La Razón de distinguir o calificar los documentos como electrónicos.</a:t>
            </a:r>
          </a:p>
          <a:p>
            <a:pPr>
              <a:lnSpc>
                <a:spcPct val="130000"/>
              </a:lnSpc>
            </a:pPr>
            <a:r>
              <a:rPr lang="es-ES_tradnl" sz="2400" dirty="0" smtClean="0"/>
              <a:t>La </a:t>
            </a:r>
            <a:r>
              <a:rPr lang="es-ES_tradnl" sz="2400" dirty="0"/>
              <a:t>“validez jurídica” de los </a:t>
            </a:r>
            <a:r>
              <a:rPr lang="es-ES_tradnl" sz="2400" dirty="0" smtClean="0"/>
              <a:t>documentos, </a:t>
            </a:r>
            <a:r>
              <a:rPr lang="es-ES_tradnl" sz="2400" dirty="0"/>
              <a:t>radica en su </a:t>
            </a:r>
            <a:r>
              <a:rPr lang="es-ES_tradnl" sz="2400" u="sng" dirty="0"/>
              <a:t>valor </a:t>
            </a:r>
            <a:r>
              <a:rPr lang="es-ES_tradnl" sz="2400" u="sng" dirty="0" smtClean="0"/>
              <a:t>probatorio.</a:t>
            </a:r>
          </a:p>
          <a:p>
            <a:pPr>
              <a:lnSpc>
                <a:spcPct val="130000"/>
              </a:lnSpc>
            </a:pPr>
            <a:r>
              <a:rPr lang="es-ES_tradnl" sz="2400" dirty="0" smtClean="0"/>
              <a:t>Para </a:t>
            </a:r>
            <a:r>
              <a:rPr lang="es-ES_tradnl" sz="2400" dirty="0"/>
              <a:t>evaluar el valor probatorio de un </a:t>
            </a:r>
            <a:r>
              <a:rPr lang="es-ES_tradnl" sz="2400" dirty="0" smtClean="0"/>
              <a:t>documento, se requiere la certeza de los </a:t>
            </a:r>
            <a:r>
              <a:rPr lang="es-ES_tradnl" sz="2400" u="sng" dirty="0" smtClean="0"/>
              <a:t>hechos, actos y/o negocios jurídicos </a:t>
            </a:r>
            <a:r>
              <a:rPr lang="es-ES_tradnl" sz="2400" dirty="0" smtClean="0"/>
              <a:t>asentados, es decir lo que narra y </a:t>
            </a:r>
            <a:r>
              <a:rPr lang="es-ES_tradnl" sz="2400" u="sng" dirty="0" smtClean="0"/>
              <a:t>la voluntad.</a:t>
            </a:r>
            <a:endParaRPr lang="es-MX" sz="24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689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UNA BUENA GESTIÓN DE LOS DOCUMENTOS ELECTRÓNICOS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561" y="2742280"/>
            <a:ext cx="8338339" cy="3524049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s-ES_tradnl" sz="2400" b="1" dirty="0" smtClean="0"/>
              <a:t>¿Cómo hacer una buena gestión de los documentos de Archivo Electrónicos?</a:t>
            </a:r>
          </a:p>
          <a:p>
            <a:pPr algn="just"/>
            <a:r>
              <a:rPr lang="es-ES_tradnl" sz="2400" dirty="0" smtClean="0"/>
              <a:t>Correos Electrónicos.</a:t>
            </a:r>
            <a:endParaRPr lang="es-ES_tradnl" sz="2400" u="sng" dirty="0" smtClean="0"/>
          </a:p>
          <a:p>
            <a:pPr algn="just"/>
            <a:r>
              <a:rPr lang="es-ES_tradnl" sz="2400" dirty="0" smtClean="0"/>
              <a:t>Aplicaciones de celular.</a:t>
            </a:r>
          </a:p>
          <a:p>
            <a:pPr algn="just"/>
            <a:r>
              <a:rPr lang="es-ES_tradnl" sz="2400" dirty="0" smtClean="0"/>
              <a:t>Redes Sociales.</a:t>
            </a:r>
          </a:p>
          <a:p>
            <a:pPr algn="just"/>
            <a:r>
              <a:rPr lang="es-ES_tradnl" sz="2400" dirty="0" smtClean="0"/>
              <a:t>Un Oficio en formato “Word”.</a:t>
            </a:r>
            <a:endParaRPr lang="es-MX" sz="24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216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¿QUÉ ES LA GESTIÓN DE  DOCUMENTOS ELECTRÓNICOS?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5670" y="2742280"/>
            <a:ext cx="8748144" cy="377293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30000"/>
              </a:lnSpc>
              <a:buNone/>
            </a:pPr>
            <a:r>
              <a:rPr lang="es-ES_tradnl" sz="2400" dirty="0"/>
              <a:t>E</a:t>
            </a:r>
            <a:r>
              <a:rPr lang="es-ES_tradnl" sz="2400" dirty="0" smtClean="0"/>
              <a:t>s </a:t>
            </a:r>
            <a:r>
              <a:rPr lang="es-ES_tradnl" sz="2400" dirty="0"/>
              <a:t>el tratamiento integral </a:t>
            </a:r>
            <a:r>
              <a:rPr lang="es-ES_tradnl" sz="1800" i="1" dirty="0"/>
              <a:t>[procedimiento del </a:t>
            </a:r>
            <a:r>
              <a:rPr lang="es-ES_tradnl" sz="1800" i="1" dirty="0" smtClean="0"/>
              <a:t>art. </a:t>
            </a:r>
            <a:r>
              <a:rPr lang="es-ES_tradnl" sz="1800" i="1" dirty="0"/>
              <a:t>12 </a:t>
            </a:r>
            <a:r>
              <a:rPr lang="es-ES_tradnl" sz="1800" i="1" dirty="0" smtClean="0"/>
              <a:t>LGA]</a:t>
            </a:r>
            <a:r>
              <a:rPr lang="es-ES_tradnl" sz="2400" dirty="0"/>
              <a:t>, en medios electrónicos, o magnéticos, a lo largo de todo el ciclo vital de los documentos de naturaleza </a:t>
            </a:r>
            <a:r>
              <a:rPr lang="es-ES_tradnl" sz="2400" dirty="0" smtClean="0"/>
              <a:t>electrónica, </a:t>
            </a:r>
            <a:r>
              <a:rPr lang="es-ES_tradnl" sz="2400" dirty="0"/>
              <a:t>a través de la ejecución electrónica, o magnética, de los procesos de producción, organización, acceso, consulta, valoración documental y conservación.</a:t>
            </a:r>
            <a:r>
              <a:rPr lang="es-MX" sz="2400" dirty="0"/>
              <a:t> 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034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GESTIÓN DE DOCUMENTOS ELECTRÓNICOS “LA NUBE”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2485" y="2742280"/>
            <a:ext cx="8711328" cy="3828149"/>
          </a:xfrm>
        </p:spPr>
        <p:txBody>
          <a:bodyPr anchor="ctr">
            <a:normAutofit/>
          </a:bodyPr>
          <a:lstStyle/>
          <a:p>
            <a:pPr algn="just"/>
            <a:r>
              <a:rPr lang="es-ES_tradnl" sz="2200" dirty="0" smtClean="0"/>
              <a:t>El </a:t>
            </a:r>
            <a:r>
              <a:rPr lang="es-ES_tradnl" sz="2200" b="1" dirty="0" smtClean="0"/>
              <a:t>art. 62 de la LGA </a:t>
            </a:r>
            <a:r>
              <a:rPr lang="es-ES_tradnl" sz="2200" dirty="0" smtClean="0"/>
              <a:t>considera los servicios de “LA NUBE”.</a:t>
            </a:r>
          </a:p>
          <a:p>
            <a:pPr algn="just"/>
            <a:r>
              <a:rPr lang="es-ES_tradnl" sz="2200" dirty="0" smtClean="0"/>
              <a:t>Son reglas generales para la prestación del servicio.</a:t>
            </a:r>
            <a:endParaRPr lang="es-ES_tradnl" sz="2200" u="sng" dirty="0" smtClean="0"/>
          </a:p>
          <a:p>
            <a:pPr algn="just"/>
            <a:r>
              <a:rPr lang="es-ES_tradnl" sz="2200" dirty="0" smtClean="0"/>
              <a:t>La mayoría de los prestadores cumplen con los requisitos.</a:t>
            </a:r>
          </a:p>
          <a:p>
            <a:pPr algn="just"/>
            <a:r>
              <a:rPr lang="es-ES_tradnl" sz="2200" dirty="0" smtClean="0"/>
              <a:t>Son servicios generales, no siempre adaptados al sistema institucional.</a:t>
            </a:r>
          </a:p>
          <a:p>
            <a:pPr algn="just"/>
            <a:r>
              <a:rPr lang="es-ES_tradnl" sz="2200" dirty="0" smtClean="0"/>
              <a:t>Son servicios de renta de equipo de almacenamiento.</a:t>
            </a:r>
            <a:endParaRPr lang="es-MX" sz="22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82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/>
          </a:bodyPr>
          <a:lstStyle/>
          <a:p>
            <a:r>
              <a:rPr lang="es-ES" dirty="0" smtClean="0"/>
              <a:t>TEMA Y OBJETIVO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561" y="2742280"/>
            <a:ext cx="8338339" cy="3524049"/>
          </a:xfrm>
        </p:spPr>
        <p:txBody>
          <a:bodyPr anchor="ctr"/>
          <a:lstStyle/>
          <a:p>
            <a:pPr marL="0" indent="0" algn="just">
              <a:lnSpc>
                <a:spcPct val="130000"/>
              </a:lnSpc>
              <a:buNone/>
            </a:pPr>
            <a:r>
              <a:rPr lang="es-ES" sz="2400" b="1" dirty="0" smtClean="0"/>
              <a:t>TEMA:</a:t>
            </a:r>
            <a:r>
              <a:rPr lang="es-ES" sz="2400" dirty="0" smtClean="0"/>
              <a:t> Documentos de Archivo Electrónico.</a:t>
            </a:r>
          </a:p>
          <a:p>
            <a:pPr marL="0" indent="0" algn="just">
              <a:lnSpc>
                <a:spcPct val="130000"/>
              </a:lnSpc>
              <a:buNone/>
            </a:pPr>
            <a:r>
              <a:rPr lang="es-ES" sz="2400" b="1" dirty="0" smtClean="0"/>
              <a:t>OBJETIVO:</a:t>
            </a:r>
            <a:r>
              <a:rPr lang="es-ES" sz="2400" dirty="0" smtClean="0"/>
              <a:t> </a:t>
            </a:r>
            <a:r>
              <a:rPr lang="es-ES_tradnl" sz="2400" dirty="0" smtClean="0"/>
              <a:t>Lograr una </a:t>
            </a:r>
            <a:r>
              <a:rPr lang="es-ES_tradnl" sz="2400" u="sng" dirty="0" smtClean="0"/>
              <a:t>Buena Gestión</a:t>
            </a:r>
            <a:r>
              <a:rPr lang="es-ES_tradnl" sz="2400" b="1" dirty="0" smtClean="0"/>
              <a:t> </a:t>
            </a:r>
            <a:r>
              <a:rPr lang="es-ES_tradnl" sz="2400" dirty="0" smtClean="0"/>
              <a:t>de </a:t>
            </a:r>
            <a:r>
              <a:rPr lang="es-ES_tradnl" sz="2400" u="sng" dirty="0" smtClean="0"/>
              <a:t>Documentación Electrónica</a:t>
            </a:r>
            <a:r>
              <a:rPr lang="es-ES_tradnl" sz="2400" dirty="0" smtClean="0"/>
              <a:t> de Acuerdo con </a:t>
            </a:r>
            <a:r>
              <a:rPr lang="es-ES_tradnl" sz="2400" dirty="0"/>
              <a:t>l</a:t>
            </a:r>
            <a:r>
              <a:rPr lang="es-ES_tradnl" sz="2400" dirty="0" smtClean="0"/>
              <a:t>o Previsto en </a:t>
            </a:r>
            <a:r>
              <a:rPr lang="es-ES_tradnl" sz="2400" dirty="0"/>
              <a:t>l</a:t>
            </a:r>
            <a:r>
              <a:rPr lang="es-ES_tradnl" sz="2400" dirty="0" smtClean="0"/>
              <a:t>as </a:t>
            </a:r>
            <a:r>
              <a:rPr lang="es-ES_tradnl" sz="2400" u="sng" dirty="0" smtClean="0"/>
              <a:t>Disposiciones Jurídicas Aplicables</a:t>
            </a:r>
            <a:r>
              <a:rPr lang="es-ES_tradnl" sz="2400" dirty="0" smtClean="0"/>
              <a:t>.</a:t>
            </a:r>
            <a:r>
              <a:rPr lang="es-MX" sz="2400" dirty="0" smtClean="0"/>
              <a:t> </a:t>
            </a:r>
            <a:endParaRPr lang="es-ES" sz="2400" dirty="0" smtClean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299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REGRESO A LA PREGUNTA BÁSICA PARA LOGRAR EL OBJETIVO</a:t>
            </a:r>
            <a:endParaRPr lang="es-ES" sz="2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561" y="2742280"/>
            <a:ext cx="8338339" cy="3524049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40000"/>
              </a:lnSpc>
              <a:buNone/>
            </a:pPr>
            <a:r>
              <a:rPr lang="es-ES_tradnl" sz="2400" b="1" dirty="0" smtClean="0"/>
              <a:t>¿</a:t>
            </a:r>
            <a:r>
              <a:rPr lang="es-ES_tradnl" sz="2400" dirty="0"/>
              <a:t>CÓMO LOGRAR UNA BUENA GESTIÓN DE DOCUMENTOS ELECTRÓNICOS, DESDE LA PERSPECTIVA LEGAL Y UNA VISIÓN TÉCNICAMENTE JURÍDICA</a:t>
            </a:r>
            <a:r>
              <a:rPr lang="es-ES_tradnl" sz="2400" b="1" dirty="0"/>
              <a:t>?</a:t>
            </a:r>
            <a:r>
              <a:rPr lang="es-MX" sz="2400" b="1" dirty="0"/>
              <a:t> </a:t>
            </a:r>
            <a:endParaRPr lang="es-ES" sz="24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635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¿QUÉ INFORMACIÓN LOGRAMOS OBTENER DE INTERPRETAR LA LEY?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7261" y="2742280"/>
            <a:ext cx="8766552" cy="3846553"/>
          </a:xfrm>
        </p:spPr>
        <p:txBody>
          <a:bodyPr anchor="ctr">
            <a:normAutofit fontScale="85000" lnSpcReduction="20000"/>
          </a:bodyPr>
          <a:lstStyle/>
          <a:p>
            <a:pPr algn="just">
              <a:lnSpc>
                <a:spcPct val="140000"/>
              </a:lnSpc>
            </a:pPr>
            <a:r>
              <a:rPr lang="es-ES_tradnl" sz="2400" dirty="0" smtClean="0"/>
              <a:t>Naturaleza de los documentos electrónicos, o de archivo, electrónicos ¿Qué son, cómo identificarlos?</a:t>
            </a:r>
          </a:p>
          <a:p>
            <a:pPr algn="just">
              <a:lnSpc>
                <a:spcPct val="140000"/>
              </a:lnSpc>
            </a:pPr>
            <a:r>
              <a:rPr lang="es-ES_tradnl" sz="2400" dirty="0" smtClean="0"/>
              <a:t>De su naturaleza se desprenden sus necesidades ¿Qué especificaciones necesitan?</a:t>
            </a:r>
            <a:endParaRPr lang="es-ES_tradnl" sz="2400" u="sng" dirty="0" smtClean="0"/>
          </a:p>
          <a:p>
            <a:pPr algn="just">
              <a:lnSpc>
                <a:spcPct val="140000"/>
              </a:lnSpc>
            </a:pPr>
            <a:r>
              <a:rPr lang="es-ES_tradnl" sz="2400" dirty="0" smtClean="0"/>
              <a:t>La razón de su diferencia ¿Por qué y para qué requieren distinciones en su gestión?</a:t>
            </a:r>
          </a:p>
          <a:p>
            <a:pPr algn="just">
              <a:lnSpc>
                <a:spcPct val="140000"/>
              </a:lnSpc>
            </a:pPr>
            <a:r>
              <a:rPr lang="es-ES_tradnl" sz="2400" dirty="0"/>
              <a:t>S</a:t>
            </a:r>
            <a:r>
              <a:rPr lang="es-ES_tradnl" sz="2400" dirty="0" smtClean="0"/>
              <a:t>e pueden gestionar totalmente en electrónico y existe la forma de desarrollar sistemas o contratar servicios ¿Cómo?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249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/>
          </a:bodyPr>
          <a:lstStyle/>
          <a:p>
            <a:r>
              <a:rPr lang="es-ES_tradnl" dirty="0" smtClean="0"/>
              <a:t>CONCLUSIONES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7262" y="2742280"/>
            <a:ext cx="8766552" cy="3791340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sz="2400" b="1" dirty="0"/>
              <a:t>1</a:t>
            </a:r>
            <a:r>
              <a:rPr lang="es-ES_tradnl" sz="2400" b="1" dirty="0" smtClean="0"/>
              <a:t>. </a:t>
            </a:r>
            <a:r>
              <a:rPr lang="es-ES_tradnl" sz="2400" dirty="0"/>
              <a:t>Entender </a:t>
            </a:r>
            <a:r>
              <a:rPr lang="es-ES_tradnl" sz="2400" dirty="0" smtClean="0"/>
              <a:t>la diferencia entre documentos electrónicos y </a:t>
            </a:r>
            <a:r>
              <a:rPr lang="es-ES_tradnl" sz="2400" dirty="0"/>
              <a:t>digitales</a:t>
            </a:r>
            <a:r>
              <a:rPr lang="es-ES_tradnl" sz="2400" dirty="0" smtClean="0"/>
              <a:t>.</a:t>
            </a:r>
          </a:p>
          <a:p>
            <a:pPr marL="0" indent="0">
              <a:buNone/>
            </a:pPr>
            <a:endParaRPr lang="es-MX" sz="900" dirty="0"/>
          </a:p>
          <a:p>
            <a:pPr marL="0" indent="0">
              <a:buNone/>
            </a:pPr>
            <a:r>
              <a:rPr lang="es-ES_tradnl" sz="2400" b="1" dirty="0"/>
              <a:t>2</a:t>
            </a:r>
            <a:r>
              <a:rPr lang="es-ES_tradnl" sz="2400" b="1" dirty="0" smtClean="0"/>
              <a:t>.</a:t>
            </a:r>
            <a:r>
              <a:rPr lang="es-ES_tradnl" sz="2400" dirty="0" smtClean="0"/>
              <a:t> Respetar las 4 </a:t>
            </a:r>
            <a:r>
              <a:rPr lang="es-ES_tradnl" sz="2400" dirty="0"/>
              <a:t>características </a:t>
            </a:r>
            <a:r>
              <a:rPr lang="es-ES_tradnl" sz="2400" dirty="0" smtClean="0"/>
              <a:t>esenciales de los documentos electrónicos:</a:t>
            </a:r>
            <a:endParaRPr lang="es-MX" sz="2400" dirty="0"/>
          </a:p>
          <a:p>
            <a:pPr lvl="1"/>
            <a:r>
              <a:rPr lang="es-ES_tradnl" sz="2200" dirty="0"/>
              <a:t>Contenido informativo;</a:t>
            </a:r>
            <a:endParaRPr lang="es-MX" sz="2200" dirty="0"/>
          </a:p>
          <a:p>
            <a:pPr lvl="1"/>
            <a:r>
              <a:rPr lang="es-ES_tradnl" sz="2200" dirty="0"/>
              <a:t>Estructura informática;</a:t>
            </a:r>
            <a:endParaRPr lang="es-MX" sz="2200" dirty="0"/>
          </a:p>
          <a:p>
            <a:pPr lvl="1"/>
            <a:r>
              <a:rPr lang="es-ES_tradnl" sz="2200" dirty="0"/>
              <a:t>Se encuentra en un dispositivo electrónico de almacenamiento; y</a:t>
            </a:r>
            <a:endParaRPr lang="es-MX" sz="2200" dirty="0"/>
          </a:p>
          <a:p>
            <a:pPr lvl="1"/>
            <a:r>
              <a:rPr lang="es-ES_tradnl" sz="2200" dirty="0"/>
              <a:t>Posee un </a:t>
            </a:r>
            <a:r>
              <a:rPr lang="es-ES_tradnl" sz="2200" dirty="0" smtClean="0"/>
              <a:t>productor, </a:t>
            </a:r>
            <a:r>
              <a:rPr lang="es-ES_tradnl" sz="2200" dirty="0"/>
              <a:t>o es atribuible a un dispositivo con una asignación personal.</a:t>
            </a:r>
            <a:r>
              <a:rPr lang="es-MX" sz="2200" dirty="0"/>
              <a:t> </a:t>
            </a:r>
            <a:endParaRPr lang="es-MX" sz="24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208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/>
          </a:bodyPr>
          <a:lstStyle/>
          <a:p>
            <a:r>
              <a:rPr lang="es-ES_tradnl" dirty="0" smtClean="0"/>
              <a:t>CONCLUSIONES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7261" y="2742280"/>
            <a:ext cx="8577639" cy="3828149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es-ES_tradnl" b="1" dirty="0" smtClean="0"/>
              <a:t>3.</a:t>
            </a:r>
            <a:r>
              <a:rPr lang="es-ES_tradnl" sz="2200" dirty="0" smtClean="0"/>
              <a:t> </a:t>
            </a:r>
            <a:r>
              <a:rPr lang="es-ES_tradnl" sz="2200" dirty="0"/>
              <a:t>R</a:t>
            </a:r>
            <a:r>
              <a:rPr lang="es-ES_tradnl" sz="2200" dirty="0" smtClean="0"/>
              <a:t>espetar </a:t>
            </a:r>
            <a:r>
              <a:rPr lang="es-ES_tradnl" sz="2200" dirty="0"/>
              <a:t>los principios de la gestión documental</a:t>
            </a:r>
            <a:r>
              <a:rPr lang="es-ES_tradnl" sz="2200" dirty="0" smtClean="0"/>
              <a:t>, adaptando </a:t>
            </a:r>
            <a:r>
              <a:rPr lang="es-ES_tradnl" sz="2200" dirty="0"/>
              <a:t>instrumentos </a:t>
            </a:r>
            <a:r>
              <a:rPr lang="es-ES_tradnl" sz="2200" dirty="0" smtClean="0"/>
              <a:t>tecnológicos, </a:t>
            </a:r>
            <a:r>
              <a:rPr lang="es-ES_tradnl" sz="2200" dirty="0"/>
              <a:t>de acuerdo </a:t>
            </a:r>
            <a:r>
              <a:rPr lang="es-ES_tradnl" sz="2200" dirty="0" smtClean="0"/>
              <a:t>a su naturaleza.</a:t>
            </a:r>
            <a:endParaRPr lang="es-MX" sz="2200" dirty="0"/>
          </a:p>
          <a:p>
            <a:pPr marL="0" indent="0" algn="just">
              <a:buNone/>
            </a:pPr>
            <a:r>
              <a:rPr lang="es-ES_tradnl" sz="2200" b="1" dirty="0" smtClean="0"/>
              <a:t>4.</a:t>
            </a:r>
            <a:r>
              <a:rPr lang="es-ES_tradnl" sz="2200" dirty="0" smtClean="0"/>
              <a:t> </a:t>
            </a:r>
            <a:r>
              <a:rPr lang="es-ES_tradnl" sz="2200" dirty="0"/>
              <a:t>Todas las etapas del ciclo vital y de gestión de los documentos electrónicos deben de ser en medios magnéticos o electrónicos</a:t>
            </a:r>
            <a:r>
              <a:rPr lang="es-ES_tradnl" sz="2200" dirty="0" smtClean="0"/>
              <a:t>.</a:t>
            </a:r>
            <a:endParaRPr lang="es-MX" sz="2200" dirty="0"/>
          </a:p>
          <a:p>
            <a:pPr marL="0" indent="0" algn="just">
              <a:buNone/>
            </a:pPr>
            <a:r>
              <a:rPr lang="es-ES_tradnl" sz="2200" b="1" dirty="0"/>
              <a:t>5</a:t>
            </a:r>
            <a:r>
              <a:rPr lang="es-ES_tradnl" sz="2200" b="1" dirty="0" smtClean="0"/>
              <a:t>.</a:t>
            </a:r>
            <a:r>
              <a:rPr lang="es-ES_tradnl" sz="2200" dirty="0" smtClean="0"/>
              <a:t> </a:t>
            </a:r>
            <a:r>
              <a:rPr lang="es-ES_tradnl" sz="2200" dirty="0"/>
              <a:t>R</a:t>
            </a:r>
            <a:r>
              <a:rPr lang="es-ES_tradnl" sz="2200" dirty="0" smtClean="0"/>
              <a:t>eglas precisas </a:t>
            </a:r>
            <a:r>
              <a:rPr lang="es-ES_tradnl" sz="2200" dirty="0"/>
              <a:t>dentro del sistema institucional </a:t>
            </a:r>
            <a:r>
              <a:rPr lang="es-ES_tradnl" sz="2200" dirty="0" smtClean="0"/>
              <a:t>para </a:t>
            </a:r>
            <a:r>
              <a:rPr lang="es-ES_tradnl" sz="2200" dirty="0"/>
              <a:t>la producción, circulación, recepción, administración, etc. de los documentos </a:t>
            </a:r>
            <a:r>
              <a:rPr lang="es-ES_tradnl" sz="2200" dirty="0" smtClean="0"/>
              <a:t>electrónicos.</a:t>
            </a:r>
            <a:endParaRPr lang="es-MX" sz="22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68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/>
          </a:bodyPr>
          <a:lstStyle/>
          <a:p>
            <a:r>
              <a:rPr lang="es-ES_tradnl" dirty="0" smtClean="0"/>
              <a:t>CONCLUSIONES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4077" y="2742280"/>
            <a:ext cx="8729736" cy="3791340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es-ES_tradnl" sz="2200" b="1" dirty="0" smtClean="0"/>
              <a:t>6.</a:t>
            </a:r>
            <a:r>
              <a:rPr lang="es-ES_tradnl" sz="2200" dirty="0" smtClean="0"/>
              <a:t> </a:t>
            </a:r>
            <a:r>
              <a:rPr lang="es-ES_tradnl" sz="2200" dirty="0"/>
              <a:t>L</a:t>
            </a:r>
            <a:r>
              <a:rPr lang="es-ES_tradnl" sz="2200" dirty="0" smtClean="0"/>
              <a:t>a </a:t>
            </a:r>
            <a:r>
              <a:rPr lang="es-ES_tradnl" sz="2200" dirty="0"/>
              <a:t>“Nube” es un servicio </a:t>
            </a:r>
            <a:r>
              <a:rPr lang="es-ES_tradnl" sz="2200" dirty="0" smtClean="0"/>
              <a:t>útil y adecuado, </a:t>
            </a:r>
            <a:r>
              <a:rPr lang="es-ES_tradnl" sz="2200" dirty="0"/>
              <a:t>por su naturaleza, pero debe de estar adaptado </a:t>
            </a:r>
            <a:r>
              <a:rPr lang="es-ES_tradnl" sz="2200" dirty="0" smtClean="0"/>
              <a:t>a </a:t>
            </a:r>
            <a:r>
              <a:rPr lang="es-ES_tradnl" sz="2200" dirty="0"/>
              <a:t>las reglas institucionales</a:t>
            </a:r>
            <a:r>
              <a:rPr lang="es-ES_tradnl" sz="2200" dirty="0" smtClean="0"/>
              <a:t>.</a:t>
            </a:r>
            <a:r>
              <a:rPr lang="es-ES_tradnl" sz="2200" dirty="0"/>
              <a:t> </a:t>
            </a:r>
            <a:endParaRPr lang="es-MX" sz="2200" dirty="0"/>
          </a:p>
          <a:p>
            <a:pPr marL="0" indent="0" algn="just">
              <a:buNone/>
            </a:pPr>
            <a:r>
              <a:rPr lang="es-ES_tradnl" sz="2200" b="1" dirty="0"/>
              <a:t>7</a:t>
            </a:r>
            <a:r>
              <a:rPr lang="es-ES_tradnl" sz="2200" b="1" dirty="0" smtClean="0"/>
              <a:t>.</a:t>
            </a:r>
            <a:r>
              <a:rPr lang="es-ES_tradnl" sz="2200" dirty="0" smtClean="0"/>
              <a:t> Los </a:t>
            </a:r>
            <a:r>
              <a:rPr lang="es-ES_tradnl" sz="2200" dirty="0"/>
              <a:t>servicios gratuitos de “Nube” </a:t>
            </a:r>
            <a:r>
              <a:rPr lang="es-ES_tradnl" sz="2200" dirty="0" smtClean="0"/>
              <a:t>son </a:t>
            </a:r>
            <a:r>
              <a:rPr lang="es-ES_tradnl" sz="2200" dirty="0"/>
              <a:t>una opción, pero se debe de limitar su </a:t>
            </a:r>
            <a:r>
              <a:rPr lang="es-ES_tradnl" sz="2200" dirty="0" smtClean="0"/>
              <a:t>uso.</a:t>
            </a:r>
            <a:endParaRPr lang="es-MX" sz="2200" dirty="0"/>
          </a:p>
          <a:p>
            <a:pPr marL="0" indent="0" algn="just">
              <a:buNone/>
            </a:pPr>
            <a:r>
              <a:rPr lang="es-ES_tradnl" sz="2200" b="1" dirty="0"/>
              <a:t>8</a:t>
            </a:r>
            <a:r>
              <a:rPr lang="es-ES_tradnl" sz="2200" b="1" dirty="0" smtClean="0"/>
              <a:t>.</a:t>
            </a:r>
            <a:r>
              <a:rPr lang="es-ES_tradnl" sz="2200" dirty="0" smtClean="0"/>
              <a:t> </a:t>
            </a:r>
            <a:r>
              <a:rPr lang="es-ES_tradnl" sz="2200" dirty="0"/>
              <a:t>Aunque el </a:t>
            </a:r>
            <a:r>
              <a:rPr lang="es-ES_tradnl" sz="2200" dirty="0" smtClean="0"/>
              <a:t>Consejo Nacional de Archivos </a:t>
            </a:r>
            <a:r>
              <a:rPr lang="es-ES_tradnl" sz="2200" dirty="0"/>
              <a:t>emita </a:t>
            </a:r>
            <a:r>
              <a:rPr lang="es-ES_tradnl" sz="2200" dirty="0" smtClean="0"/>
              <a:t>las normas generales, maximizar las posibilidades institucionales, adaptando la tecnología y las técnicas que garanticen al máximo la </a:t>
            </a:r>
            <a:r>
              <a:rPr lang="es-ES_tradnl" sz="2200" dirty="0"/>
              <a:t>validez </a:t>
            </a:r>
            <a:r>
              <a:rPr lang="es-ES_tradnl" sz="2200" dirty="0" smtClean="0"/>
              <a:t>jurídica.</a:t>
            </a:r>
            <a:endParaRPr lang="es-MX" sz="22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20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/>
          </a:bodyPr>
          <a:lstStyle/>
          <a:p>
            <a:r>
              <a:rPr lang="es-ES_tradnl" dirty="0" smtClean="0"/>
              <a:t>CONCLUSIONES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5669" y="2742280"/>
            <a:ext cx="8748144" cy="3828149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es-ES_tradnl" sz="2200" b="1" dirty="0" smtClean="0"/>
              <a:t>9.</a:t>
            </a:r>
            <a:r>
              <a:rPr lang="es-ES_tradnl" sz="2200" dirty="0" smtClean="0"/>
              <a:t> El contenido informativo es importante en la organización, pero también considerar los metadatos como parte fundamental del sistema institucional.</a:t>
            </a:r>
            <a:endParaRPr lang="es-MX" sz="2200" dirty="0"/>
          </a:p>
          <a:p>
            <a:pPr marL="0" indent="0" algn="just">
              <a:buNone/>
            </a:pPr>
            <a:r>
              <a:rPr lang="es-ES_tradnl" sz="2200" b="1" dirty="0"/>
              <a:t>10</a:t>
            </a:r>
            <a:r>
              <a:rPr lang="es-ES_tradnl" sz="2200" b="1" dirty="0" smtClean="0"/>
              <a:t>.</a:t>
            </a:r>
            <a:r>
              <a:rPr lang="es-ES_tradnl" sz="2200" dirty="0" smtClean="0"/>
              <a:t> Considerar que un documento electrónico, como los mensajes de “correo electrónico”, pueden contener más documentos electrónicos.</a:t>
            </a:r>
          </a:p>
          <a:p>
            <a:pPr marL="0" indent="0" algn="just">
              <a:buNone/>
            </a:pPr>
            <a:r>
              <a:rPr lang="es-ES_tradnl" sz="2200" b="1" dirty="0" smtClean="0"/>
              <a:t>11.</a:t>
            </a:r>
            <a:r>
              <a:rPr lang="es-ES_tradnl" sz="2200" dirty="0" smtClean="0"/>
              <a:t> Considerar las aplicaciones y otros medios de comunicación.</a:t>
            </a:r>
            <a:r>
              <a:rPr lang="es-MX" sz="2200" dirty="0" smtClean="0"/>
              <a:t> </a:t>
            </a:r>
            <a:endParaRPr lang="es-ES_tradnl" sz="2200" dirty="0" smtClean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883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/>
          </a:bodyPr>
          <a:lstStyle/>
          <a:p>
            <a:r>
              <a:rPr lang="es-MX" dirty="0" smtClean="0"/>
              <a:t>¡GRACIAS!</a:t>
            </a:r>
            <a:endParaRPr lang="es-ES" sz="2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561" y="2742280"/>
            <a:ext cx="8338339" cy="3524049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200"/>
              </a:spcBef>
              <a:buNone/>
            </a:pPr>
            <a:r>
              <a:rPr lang="es-ES_tradnl" sz="2400" b="1" dirty="0" smtClean="0"/>
              <a:t>MTRO. JAVIER DIEZ DE URDANIVIA DEL VALLE</a:t>
            </a:r>
          </a:p>
          <a:p>
            <a:pPr marL="0" indent="0" algn="ctr">
              <a:spcBef>
                <a:spcPts val="200"/>
              </a:spcBef>
              <a:buNone/>
            </a:pPr>
            <a:r>
              <a:rPr lang="es-ES_tradnl" sz="2400" dirty="0" smtClean="0"/>
              <a:t>Instituto Coahuilense de Acceso a la </a:t>
            </a:r>
          </a:p>
          <a:p>
            <a:pPr marL="0" indent="0" algn="ctr">
              <a:spcBef>
                <a:spcPts val="200"/>
              </a:spcBef>
              <a:buNone/>
            </a:pPr>
            <a:r>
              <a:rPr lang="es-ES_tradnl" sz="2400" dirty="0" smtClean="0"/>
              <a:t>Información Pública</a:t>
            </a:r>
          </a:p>
          <a:p>
            <a:pPr marL="0" indent="0" algn="ctr">
              <a:spcBef>
                <a:spcPts val="200"/>
              </a:spcBef>
              <a:buNone/>
            </a:pPr>
            <a:endParaRPr lang="es-ES_tradnl" sz="2400" b="1" dirty="0" smtClean="0"/>
          </a:p>
          <a:p>
            <a:pPr marL="0" indent="0" algn="ctr">
              <a:spcBef>
                <a:spcPts val="200"/>
              </a:spcBef>
              <a:buNone/>
            </a:pPr>
            <a:r>
              <a:rPr lang="es-ES_tradnl" sz="2400" b="1" dirty="0" smtClean="0"/>
              <a:t> </a:t>
            </a:r>
            <a:r>
              <a:rPr lang="es-ES_tradnl" sz="2400" dirty="0" smtClean="0"/>
              <a:t>@10urdanivia</a:t>
            </a:r>
          </a:p>
          <a:p>
            <a:pPr marL="0" indent="0" algn="ctr">
              <a:spcBef>
                <a:spcPts val="200"/>
              </a:spcBef>
              <a:buNone/>
            </a:pPr>
            <a:endParaRPr lang="es-ES_tradnl" sz="2400" dirty="0" smtClean="0"/>
          </a:p>
          <a:p>
            <a:pPr marL="0" indent="0" algn="ctr">
              <a:spcBef>
                <a:spcPts val="200"/>
              </a:spcBef>
              <a:buNone/>
            </a:pPr>
            <a:r>
              <a:rPr lang="es-ES_tradnl" sz="2400" dirty="0" err="1"/>
              <a:t>x</a:t>
            </a:r>
            <a:r>
              <a:rPr lang="es-ES_tradnl" sz="2400" dirty="0" err="1" smtClean="0"/>
              <a:t>d.urdanivia@icai.org.mx</a:t>
            </a:r>
            <a:r>
              <a:rPr lang="es-MX" sz="2400" dirty="0" smtClean="0"/>
              <a:t> </a:t>
            </a:r>
            <a:endParaRPr lang="es-ES" sz="24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  <p:pic>
        <p:nvPicPr>
          <p:cNvPr id="7" name="Imagen 6" descr="logo twitter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768" y="4533110"/>
            <a:ext cx="712190" cy="712190"/>
          </a:xfrm>
          <a:prstGeom prst="rect">
            <a:avLst/>
          </a:prstGeom>
        </p:spPr>
      </p:pic>
      <p:pic>
        <p:nvPicPr>
          <p:cNvPr id="8" name="Imagen 7" descr="logo email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806" y="5315301"/>
            <a:ext cx="607351" cy="60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163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PREGUNTA BÁSICA PARA LOGRAR EL OBJETIVO</a:t>
            </a:r>
            <a:endParaRPr lang="es-ES" sz="2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561" y="2742280"/>
            <a:ext cx="8338339" cy="3524049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40000"/>
              </a:lnSpc>
              <a:buNone/>
            </a:pPr>
            <a:r>
              <a:rPr lang="es-ES_tradnl" sz="2400" b="1" dirty="0" smtClean="0"/>
              <a:t>¿</a:t>
            </a:r>
            <a:r>
              <a:rPr lang="es-ES_tradnl" sz="2400" dirty="0"/>
              <a:t>CÓMO LOGRAR UNA BUENA GESTIÓN DE DOCUMENTOS ELECTRÓNICOS, DESDE LA PERSPECTIVA LEGAL Y UNA VISIÓN TÉCNICAMENTE JURÍDICA</a:t>
            </a:r>
            <a:r>
              <a:rPr lang="es-ES_tradnl" sz="2400" b="1" dirty="0"/>
              <a:t>?</a:t>
            </a:r>
            <a:r>
              <a:rPr lang="es-MX" sz="2400" b="1" dirty="0"/>
              <a:t> </a:t>
            </a:r>
            <a:endParaRPr lang="es-ES" sz="24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062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DOCUMENTOS ELECTR</a:t>
            </a:r>
            <a:r>
              <a:rPr lang="es-ES" dirty="0" smtClean="0"/>
              <a:t>ÓNICOS Y LA GESTIÓN DOCUMENTAL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561" y="2944731"/>
            <a:ext cx="8338339" cy="3524049"/>
          </a:xfrm>
        </p:spPr>
        <p:txBody>
          <a:bodyPr anchor="ctr"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ES" sz="2800" dirty="0" smtClean="0"/>
              <a:t>¿Por qu</a:t>
            </a:r>
            <a:r>
              <a:rPr lang="es-ES" sz="2800" dirty="0" smtClean="0"/>
              <a:t>é la característica de “electrónicos”?</a:t>
            </a:r>
          </a:p>
          <a:p>
            <a:pPr algn="just">
              <a:lnSpc>
                <a:spcPct val="150000"/>
              </a:lnSpc>
            </a:pPr>
            <a:r>
              <a:rPr lang="es-ES" sz="2800" dirty="0" smtClean="0"/>
              <a:t>¿Cuáles son los documentos electrónicos o cómo se distinguen de acuerdo a la Ley General?</a:t>
            </a:r>
            <a:endParaRPr lang="es-ES" sz="2800" dirty="0" smtClean="0"/>
          </a:p>
          <a:p>
            <a:pPr algn="just">
              <a:lnSpc>
                <a:spcPct val="150000"/>
              </a:lnSpc>
            </a:pPr>
            <a:r>
              <a:rPr lang="es-ES" sz="2800" dirty="0" smtClean="0"/>
              <a:t>¿Todos los documentos se gestionan igual o aquellos identificados como electrónicos deben de tener una gestión diferente?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814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/>
          </a:bodyPr>
          <a:lstStyle/>
          <a:p>
            <a:r>
              <a:rPr lang="es-ES" dirty="0" smtClean="0"/>
              <a:t>OBJETO DE LA LEY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4077" y="2742280"/>
            <a:ext cx="8729736" cy="3828149"/>
          </a:xfrm>
        </p:spPr>
        <p:txBody>
          <a:bodyPr anchor="ctr">
            <a:noAutofit/>
          </a:bodyPr>
          <a:lstStyle/>
          <a:p>
            <a:pPr algn="just"/>
            <a:r>
              <a:rPr lang="es-ES" sz="2200" b="1" dirty="0" smtClean="0"/>
              <a:t>Artículo 1. </a:t>
            </a:r>
            <a:r>
              <a:rPr lang="es-ES" sz="2200" dirty="0" smtClean="0"/>
              <a:t>“…</a:t>
            </a:r>
            <a:r>
              <a:rPr lang="es-ES" sz="2200" b="1" dirty="0" smtClean="0"/>
              <a:t> </a:t>
            </a:r>
            <a:r>
              <a:rPr lang="es-ES_tradnl" sz="2200" i="1" dirty="0"/>
              <a:t>se establecerán los principios y bases generales para la organización y conservación, administración y preservación homogénea de los </a:t>
            </a:r>
            <a:r>
              <a:rPr lang="es-ES_tradnl" sz="2200" i="1" dirty="0" smtClean="0"/>
              <a:t>archivos…”.</a:t>
            </a:r>
            <a:r>
              <a:rPr lang="es-MX" sz="2200" dirty="0" smtClean="0"/>
              <a:t> </a:t>
            </a:r>
            <a:endParaRPr lang="es-ES" sz="2200" b="1" dirty="0" smtClean="0"/>
          </a:p>
          <a:p>
            <a:pPr algn="just"/>
            <a:r>
              <a:rPr lang="es-ES" sz="2200" b="1" dirty="0" smtClean="0"/>
              <a:t>Artículo 2, </a:t>
            </a:r>
            <a:r>
              <a:rPr lang="es-ES" sz="2200" b="1" dirty="0" err="1" smtClean="0"/>
              <a:t>Fracc</a:t>
            </a:r>
            <a:r>
              <a:rPr lang="es-ES" sz="2200" b="1" dirty="0" smtClean="0"/>
              <a:t>. V. </a:t>
            </a:r>
            <a:r>
              <a:rPr lang="es-ES" sz="2200" dirty="0" smtClean="0"/>
              <a:t>“</a:t>
            </a:r>
            <a:r>
              <a:rPr lang="es-ES_tradnl" sz="2200" i="1" dirty="0" smtClean="0"/>
              <a:t>Sentar </a:t>
            </a:r>
            <a:r>
              <a:rPr lang="es-ES_tradnl" sz="2200" i="1" dirty="0"/>
              <a:t>las bases para el desarrollo y la implementación de un sistema integral de gestión de </a:t>
            </a:r>
            <a:r>
              <a:rPr lang="es-ES_tradnl" sz="2200" b="1" i="1" u="sng" dirty="0"/>
              <a:t>documentos </a:t>
            </a:r>
            <a:r>
              <a:rPr lang="es-ES_tradnl" sz="2200" b="1" i="1" u="sng" dirty="0" smtClean="0"/>
              <a:t>electrónicos</a:t>
            </a:r>
            <a:r>
              <a:rPr lang="es-ES_tradnl" sz="2200" i="1" dirty="0" smtClean="0"/>
              <a:t>…”.</a:t>
            </a:r>
            <a:r>
              <a:rPr lang="es-MX" sz="2200" dirty="0" smtClean="0"/>
              <a:t> </a:t>
            </a:r>
            <a:endParaRPr lang="es-ES" sz="2200" b="1" dirty="0" smtClean="0"/>
          </a:p>
          <a:p>
            <a:pPr algn="just"/>
            <a:r>
              <a:rPr lang="es-ES" sz="2200" b="1" dirty="0" smtClean="0"/>
              <a:t>¿</a:t>
            </a:r>
            <a:r>
              <a:rPr lang="es-ES_tradnl" sz="2200" b="1" dirty="0" smtClean="0"/>
              <a:t>Por </a:t>
            </a:r>
            <a:r>
              <a:rPr lang="es-ES_tradnl" sz="2200" b="1" dirty="0"/>
              <a:t>qué se requiere una calificación de electrónicos?</a:t>
            </a:r>
            <a:r>
              <a:rPr lang="es-ES_tradnl" sz="2200" dirty="0"/>
              <a:t> </a:t>
            </a:r>
            <a:r>
              <a:rPr lang="es-ES_tradnl" sz="2200" b="1" dirty="0"/>
              <a:t>¿</a:t>
            </a:r>
            <a:r>
              <a:rPr lang="es-ES_tradnl" sz="2200" b="1" dirty="0" smtClean="0"/>
              <a:t>Cuál es la naturaleza que los distingue legalmente</a:t>
            </a:r>
            <a:r>
              <a:rPr lang="es-ES" sz="2200" b="1" dirty="0" smtClean="0"/>
              <a:t>?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499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¿CUÁL ES LA NATURALEZA QUE LOS DISTINGUE LEGALMENTE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561" y="2742280"/>
            <a:ext cx="8338339" cy="3524049"/>
          </a:xfrm>
        </p:spPr>
        <p:txBody>
          <a:bodyPr anchor="ctr"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es-ES" b="1" dirty="0" smtClean="0"/>
              <a:t>Art. </a:t>
            </a:r>
            <a:r>
              <a:rPr lang="es-ES" b="1" dirty="0"/>
              <a:t>4</a:t>
            </a:r>
            <a:r>
              <a:rPr lang="es-ES" b="1" dirty="0" smtClean="0"/>
              <a:t> Definiciones. </a:t>
            </a:r>
            <a:r>
              <a:rPr lang="es-ES" dirty="0" smtClean="0"/>
              <a:t>No hay definición de documento electrónico; ni siquiera se define documento, </a:t>
            </a:r>
            <a:r>
              <a:rPr lang="es-ES" b="1" dirty="0" smtClean="0"/>
              <a:t>PERO…</a:t>
            </a:r>
          </a:p>
          <a:p>
            <a:pPr algn="just">
              <a:lnSpc>
                <a:spcPct val="130000"/>
              </a:lnSpc>
            </a:pPr>
            <a:r>
              <a:rPr lang="es-ES" dirty="0"/>
              <a:t>A</a:t>
            </a:r>
            <a:r>
              <a:rPr lang="es-ES" dirty="0" smtClean="0"/>
              <a:t>lgunas definiciones legales para nuestro propósito:</a:t>
            </a:r>
          </a:p>
          <a:p>
            <a:pPr lvl="1" algn="just">
              <a:lnSpc>
                <a:spcPct val="130000"/>
              </a:lnSpc>
            </a:pPr>
            <a:r>
              <a:rPr lang="es-ES" b="1" dirty="0" smtClean="0"/>
              <a:t>“Documento de Archivo”;</a:t>
            </a:r>
            <a:endParaRPr lang="es-ES" dirty="0"/>
          </a:p>
          <a:p>
            <a:pPr lvl="1" algn="just">
              <a:lnSpc>
                <a:spcPct val="130000"/>
              </a:lnSpc>
            </a:pPr>
            <a:r>
              <a:rPr lang="es-ES" b="1" dirty="0" smtClean="0"/>
              <a:t>“Documento Histórico”;</a:t>
            </a:r>
            <a:endParaRPr lang="es-ES" dirty="0"/>
          </a:p>
          <a:p>
            <a:pPr lvl="1" algn="just">
              <a:lnSpc>
                <a:spcPct val="130000"/>
              </a:lnSpc>
            </a:pPr>
            <a:r>
              <a:rPr lang="es-ES" b="1" dirty="0" smtClean="0"/>
              <a:t>“Soporte Documental”; </a:t>
            </a:r>
            <a:r>
              <a:rPr lang="es-ES" dirty="0" smtClean="0"/>
              <a:t>y</a:t>
            </a:r>
          </a:p>
          <a:p>
            <a:pPr lvl="1" algn="just">
              <a:lnSpc>
                <a:spcPct val="130000"/>
              </a:lnSpc>
            </a:pPr>
            <a:r>
              <a:rPr lang="es-ES" b="1" dirty="0" smtClean="0"/>
              <a:t>“Expediente Electrónico”.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314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Autofit/>
          </a:bodyPr>
          <a:lstStyle/>
          <a:p>
            <a:r>
              <a:rPr lang="es-ES_tradnl" sz="3200" dirty="0"/>
              <a:t>Capítulo </a:t>
            </a:r>
            <a:r>
              <a:rPr lang="es-ES_tradnl" sz="3200" dirty="0" smtClean="0"/>
              <a:t>IX. De Los Documentos de Archivo Electrónicos</a:t>
            </a: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561" y="2742280"/>
            <a:ext cx="8338339" cy="3524049"/>
          </a:xfrm>
        </p:spPr>
        <p:txBody>
          <a:bodyPr anchor="ctr">
            <a:normAutofit/>
          </a:bodyPr>
          <a:lstStyle/>
          <a:p>
            <a:pPr algn="just"/>
            <a:r>
              <a:rPr lang="es-ES" sz="2400" dirty="0" smtClean="0"/>
              <a:t>Se integra de 9 artículos en total.</a:t>
            </a:r>
          </a:p>
          <a:p>
            <a:pPr algn="just"/>
            <a:r>
              <a:rPr lang="es-ES" sz="2400" dirty="0"/>
              <a:t>D</a:t>
            </a:r>
            <a:r>
              <a:rPr lang="es-ES" sz="2400" dirty="0" smtClean="0"/>
              <a:t>escribe especificaciones que debemos de considerar para el tratamiento de documentos de archivo electr</a:t>
            </a:r>
            <a:r>
              <a:rPr lang="es-ES" sz="2400" dirty="0" smtClean="0"/>
              <a:t>ónico.</a:t>
            </a:r>
            <a:endParaRPr lang="es-ES" sz="2400" dirty="0" smtClean="0"/>
          </a:p>
          <a:p>
            <a:pPr algn="just"/>
            <a:r>
              <a:rPr lang="es-ES" sz="2400" dirty="0" smtClean="0"/>
              <a:t>Concentra, </a:t>
            </a:r>
            <a:r>
              <a:rPr lang="es-ES" sz="2400" dirty="0" smtClean="0"/>
              <a:t>en su </a:t>
            </a:r>
            <a:r>
              <a:rPr lang="es-ES" sz="2400" dirty="0" smtClean="0"/>
              <a:t>mayoría, </a:t>
            </a:r>
            <a:r>
              <a:rPr lang="es-ES" sz="2400" dirty="0" smtClean="0"/>
              <a:t>la atención legal que se debe de </a:t>
            </a:r>
            <a:r>
              <a:rPr lang="es-ES" sz="2400" dirty="0" smtClean="0"/>
              <a:t>prestar </a:t>
            </a:r>
            <a:r>
              <a:rPr lang="es-ES" sz="2400" dirty="0" smtClean="0"/>
              <a:t>a los documentos electrónicos.</a:t>
            </a:r>
            <a:endParaRPr lang="es-ES" sz="24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667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65047"/>
            <a:ext cx="8913813" cy="1177233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Capítulo IX. De Los Documentos de Archivo Electrónicos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4077" y="2742280"/>
            <a:ext cx="8729736" cy="3828149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30000"/>
              </a:lnSpc>
              <a:buNone/>
            </a:pPr>
            <a:r>
              <a:rPr lang="es-ES" sz="2400" b="1" dirty="0" smtClean="0"/>
              <a:t>“Artículo 41. </a:t>
            </a:r>
            <a:r>
              <a:rPr lang="es-ES" sz="2400" b="1" i="1" dirty="0"/>
              <a:t>Además de los procesos de gestión previstos en el artículo </a:t>
            </a:r>
            <a:r>
              <a:rPr lang="es-ES" sz="2400" b="1" i="1" dirty="0" smtClean="0"/>
              <a:t>12 </a:t>
            </a:r>
            <a:r>
              <a:rPr lang="es-ES_tradnl" i="1" dirty="0" smtClean="0"/>
              <a:t>[mantener </a:t>
            </a:r>
            <a:r>
              <a:rPr lang="es-ES_tradnl" i="1" dirty="0"/>
              <a:t>los documentos contenidos en sus archivos en el orden original en que fueron </a:t>
            </a:r>
            <a:r>
              <a:rPr lang="es-ES_tradnl" i="1" dirty="0" smtClean="0"/>
              <a:t>producidos… la </a:t>
            </a:r>
            <a:r>
              <a:rPr lang="es-ES_tradnl" i="1" dirty="0"/>
              <a:t>producción, organización, acceso, consulta, valoración documental, disposición documental y conservación</a:t>
            </a:r>
            <a:r>
              <a:rPr lang="es-ES_tradnl" i="1" dirty="0" smtClean="0"/>
              <a:t>]</a:t>
            </a:r>
            <a:r>
              <a:rPr lang="es-ES" dirty="0" smtClean="0"/>
              <a:t> </a:t>
            </a:r>
            <a:r>
              <a:rPr lang="es-ES" sz="2400" b="1" dirty="0"/>
              <a:t>de esta Ley, se deberá </a:t>
            </a:r>
            <a:r>
              <a:rPr lang="es-ES" sz="2400" b="1" dirty="0" smtClean="0"/>
              <a:t>contemplar…”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869" y="468761"/>
            <a:ext cx="1822031" cy="1058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99" y="192686"/>
            <a:ext cx="3186428" cy="13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23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Percepción.thmx</Template>
  <TotalTime>10935</TotalTime>
  <Words>1888</Words>
  <Application>Microsoft Macintosh PowerPoint</Application>
  <PresentationFormat>Presentación en pantalla (4:3)</PresentationFormat>
  <Paragraphs>156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7" baseType="lpstr">
      <vt:lpstr>Perception</vt:lpstr>
      <vt:lpstr>DOCUMENTOS DE ARCHIVO ELECTRÓNICO</vt:lpstr>
      <vt:lpstr>Gestión de Documentos en los Últimos Meses</vt:lpstr>
      <vt:lpstr>TEMA Y OBJETIVO</vt:lpstr>
      <vt:lpstr>PREGUNTA BÁSICA PARA LOGRAR EL OBJETIVO</vt:lpstr>
      <vt:lpstr>DOCUMENTOS ELECTRÓNICOS Y LA GESTIÓN DOCUMENTAL</vt:lpstr>
      <vt:lpstr>OBJETO DE LA LEY</vt:lpstr>
      <vt:lpstr>¿CUÁL ES LA NATURALEZA QUE LOS DISTINGUE LEGALMENTE?</vt:lpstr>
      <vt:lpstr>Capítulo IX. De Los Documentos de Archivo Electrónicos</vt:lpstr>
      <vt:lpstr>Capítulo IX. De Los Documentos de Archivo Electrónicos</vt:lpstr>
      <vt:lpstr>Capítulo IX. De Los Documentos de Archivo Electrónicos</vt:lpstr>
      <vt:lpstr>Capítulo IX. De Los Documentos de Archivo Electrónicos</vt:lpstr>
      <vt:lpstr>Capítulo IX. De Los Documentos de Archivo Electrónicos</vt:lpstr>
      <vt:lpstr>Capítulo IX. De Los Documentos de Archivo Electrónicos</vt:lpstr>
      <vt:lpstr>Capítulo IX. De Los Documentos de Archivo Electrónicos</vt:lpstr>
      <vt:lpstr>Capítulo IX. De Los Documentos de Archivo Electrónicos</vt:lpstr>
      <vt:lpstr>Capítulo IX. De Los Documentos de Archivo Electrónicos</vt:lpstr>
      <vt:lpstr>Capítulo IX. De Los Documentos de Archivo Electrónicos</vt:lpstr>
      <vt:lpstr>Capítulo IX. De Los Documentos de Archivo Electrónicos</vt:lpstr>
      <vt:lpstr>HASTA AQUÍ LA LEY GENERAL</vt:lpstr>
      <vt:lpstr>¿ES SUFICIENTE PARA SABER CÓMO HACER UNA BUENA GESTIÓN?</vt:lpstr>
      <vt:lpstr>¿QUÉ ES UN  DOCUMENTO DE ARCHIVO ELECTRÓNICO?</vt:lpstr>
      <vt:lpstr>¿QUÉ ES UN  DOCUMENTO DE ARCHIVO ELECTRÓNICO?</vt:lpstr>
      <vt:lpstr>IMPORTANCIA DE UNA DEFINICIÓN PRECISA</vt:lpstr>
      <vt:lpstr>IMPORTANCIA DE UNA DEFINICIÓN PRECISA</vt:lpstr>
      <vt:lpstr>IMPORTANCIA DE UNA DEFINICIÓN PRECISA</vt:lpstr>
      <vt:lpstr>VALIDEZ JURÍDICA</vt:lpstr>
      <vt:lpstr>UNA BUENA GESTIÓN DE LOS DOCUMENTOS ELECTRÓNICOS</vt:lpstr>
      <vt:lpstr>¿QUÉ ES LA GESTIÓN DE  DOCUMENTOS ELECTRÓNICOS?</vt:lpstr>
      <vt:lpstr>GESTIÓN DE DOCUMENTOS ELECTRÓNICOS “LA NUBE”</vt:lpstr>
      <vt:lpstr>REGRESO A LA PREGUNTA BÁSICA PARA LOGRAR EL OBJETIVO</vt:lpstr>
      <vt:lpstr>¿QUÉ INFORMACIÓN LOGRAMOS OBTENER DE INTERPRETAR LA LEY?</vt:lpstr>
      <vt:lpstr>CONCLUSIONES</vt:lpstr>
      <vt:lpstr>CONCLUSIONES</vt:lpstr>
      <vt:lpstr>CONCLUSIONES</vt:lpstr>
      <vt:lpstr>CONCLUSIONES</vt:lpstr>
      <vt:lpstr>¡GRACIAS!</vt:lpstr>
    </vt:vector>
  </TitlesOfParts>
  <Company>ICAI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DOCUMENTOS DE ARCHIVO ELECTRÓNICO</dc:title>
  <dc:creator>Javier Diez de Urdanivia</dc:creator>
  <cp:lastModifiedBy>Javier Diez de Urdanivia</cp:lastModifiedBy>
  <cp:revision>64</cp:revision>
  <cp:lastPrinted>2020-07-12T19:51:59Z</cp:lastPrinted>
  <dcterms:created xsi:type="dcterms:W3CDTF">2020-07-11T18:42:26Z</dcterms:created>
  <dcterms:modified xsi:type="dcterms:W3CDTF">2020-09-07T03:42:29Z</dcterms:modified>
</cp:coreProperties>
</file>